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7" r:id="rId8"/>
    <p:sldId id="268" r:id="rId9"/>
    <p:sldId id="269" r:id="rId10"/>
    <p:sldId id="271" r:id="rId11"/>
    <p:sldId id="270" r:id="rId12"/>
    <p:sldId id="272" r:id="rId13"/>
    <p:sldId id="265" r:id="rId14"/>
    <p:sldId id="26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99" autoAdjust="0"/>
  </p:normalViewPr>
  <p:slideViewPr>
    <p:cSldViewPr>
      <p:cViewPr varScale="1">
        <p:scale>
          <a:sx n="82" d="100"/>
          <a:sy n="82" d="100"/>
        </p:scale>
        <p:origin x="-147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908720"/>
            <a:ext cx="7406640" cy="92336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/>
              <a:t>Проект по русскому языку на тему:</a:t>
            </a: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sz="3200" b="1" dirty="0" smtClean="0"/>
          </a:p>
          <a:p>
            <a:r>
              <a:rPr lang="ru-RU" sz="3200" b="1" dirty="0" smtClean="0"/>
              <a:t>Ученический словарь</a:t>
            </a:r>
          </a:p>
          <a:p>
            <a:r>
              <a:rPr lang="ru-RU" sz="3200" b="1" dirty="0" smtClean="0"/>
              <a:t> «Трудные корни»</a:t>
            </a:r>
            <a:endParaRPr lang="ru-RU" sz="3200" dirty="0" smtClean="0"/>
          </a:p>
          <a:p>
            <a:r>
              <a:rPr lang="ru-RU" sz="32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Вступление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     Словари играют очень важную роль. Они выступают в роли собирательных площадок и являются истинными кладезями информации. Они помогают людям обучаться и получать новые знания, понимать и истолковывать, развиваться и познавать, переводить и находить синонимы, узнавать происхождение слов. Кроме того, с их помощью без труда пополняется  словарный запас.    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 При подготовке к ВПР по русскому языку я поняла, что у меня есть пробелы в знаниях некоторых орфограмм. С теми же проблемами столкнулись и мои одноклассники. Тогда я решила повысить свою грамотность и помочь друзьям. Поэтому мною был составлен ученический словарь «Трудные корни» для повышения грамотности</a:t>
            </a:r>
          </a:p>
          <a:p>
            <a:r>
              <a:rPr lang="ru-RU" dirty="0" smtClean="0"/>
              <a:t> учащихся  5-6класса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Цель проекта :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1" dirty="0" smtClean="0"/>
              <a:t>    </a:t>
            </a:r>
            <a:r>
              <a:rPr lang="ru-RU" sz="2700" dirty="0" smtClean="0"/>
              <a:t>Составление  ученического словаря</a:t>
            </a:r>
            <a:br>
              <a:rPr lang="ru-RU" sz="2700" dirty="0" smtClean="0"/>
            </a:br>
            <a:r>
              <a:rPr lang="ru-RU" sz="2700" dirty="0" smtClean="0"/>
              <a:t>  «Трудные корни » для повышения</a:t>
            </a:r>
            <a:br>
              <a:rPr lang="ru-RU" sz="2700" dirty="0" smtClean="0"/>
            </a:br>
            <a:r>
              <a:rPr lang="ru-RU" sz="2700" dirty="0" smtClean="0"/>
              <a:t> грамотности учащихся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Задачи: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dirty="0" smtClean="0"/>
              <a:t> Собрать информацию о словарях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dirty="0" smtClean="0"/>
              <a:t>Определить основное  назначение словаря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dirty="0" smtClean="0"/>
              <a:t>Перечислить виды словарей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dirty="0" smtClean="0"/>
              <a:t>Составить ученический словарь </a:t>
            </a:r>
          </a:p>
          <a:p>
            <a:pPr marL="596646" lvl="0" indent="-514350">
              <a:buNone/>
            </a:pPr>
            <a:r>
              <a:rPr lang="ru-RU" dirty="0" smtClean="0"/>
              <a:t>«Трудные корни»</a:t>
            </a:r>
          </a:p>
          <a:p>
            <a:pPr marL="596646" indent="-514350">
              <a:buNone/>
            </a:pPr>
            <a:r>
              <a:rPr lang="ru-RU" dirty="0" smtClean="0"/>
              <a:t> </a:t>
            </a:r>
          </a:p>
          <a:p>
            <a:pPr marL="596646" indent="-514350"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словарь?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322712" cy="4691063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sz="2400" dirty="0" smtClean="0"/>
          </a:p>
          <a:p>
            <a:r>
              <a:rPr lang="ru-RU" sz="2400" dirty="0" smtClean="0"/>
              <a:t>Словарь — это книга, место, в котором  перечисляются слова в алфавитном порядке с толкованием их значения, переводом, историей и другими функциями.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032250" y="188640"/>
            <a:ext cx="5111750" cy="5853113"/>
          </a:xfrm>
        </p:spPr>
        <p:txBody>
          <a:bodyPr/>
          <a:lstStyle/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Какие виды словарей существуют?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Энциклопедические словари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Лингвистические словари(толковые и словообразовательные</a:t>
            </a:r>
            <a:r>
              <a:rPr lang="ru-RU" b="1" dirty="0" smtClean="0"/>
              <a:t>)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Ученический словарь</a:t>
            </a:r>
            <a:br>
              <a:rPr lang="ru-RU" b="1" dirty="0" smtClean="0"/>
            </a:br>
            <a:r>
              <a:rPr lang="ru-RU" b="1" dirty="0" smtClean="0"/>
              <a:t> «Трудные корни»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«Словарь трудных слов»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«</a:t>
            </a:r>
            <a:r>
              <a:rPr lang="ru-RU" b="1" dirty="0" smtClean="0"/>
              <a:t>Словарь корней</a:t>
            </a:r>
            <a:r>
              <a:rPr lang="ru-RU" dirty="0" smtClean="0"/>
              <a:t>»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« </a:t>
            </a:r>
            <a:r>
              <a:rPr lang="ru-RU" b="1" dirty="0" smtClean="0"/>
              <a:t>Этимологический словарик»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b="1" dirty="0" smtClean="0"/>
              <a:t>«Говори правильно» 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«Пиши правильно»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Степанова Полина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</a:t>
            </a:r>
          </a:p>
          <a:p>
            <a:pPr algn="ctr">
              <a:buNone/>
            </a:pPr>
            <a:r>
              <a:rPr lang="ru-RU" dirty="0" smtClean="0"/>
              <a:t> </a:t>
            </a:r>
            <a:r>
              <a:rPr lang="ru-RU" b="1" dirty="0" smtClean="0"/>
              <a:t>Ученический словарь </a:t>
            </a:r>
          </a:p>
          <a:p>
            <a:pPr algn="ctr">
              <a:buNone/>
            </a:pPr>
            <a:r>
              <a:rPr lang="ru-RU" b="1" dirty="0" smtClean="0"/>
              <a:t>«ТРУДНЫЕ КОРНИ»</a:t>
            </a:r>
            <a:endParaRPr lang="ru-RU" dirty="0" smtClean="0"/>
          </a:p>
          <a:p>
            <a:pPr algn="ctr"/>
            <a:r>
              <a:rPr lang="ru-RU" dirty="0" smtClean="0"/>
              <a:t> </a:t>
            </a:r>
          </a:p>
          <a:p>
            <a:pPr algn="ctr"/>
            <a:r>
              <a:rPr lang="ru-RU" b="1" dirty="0" smtClean="0"/>
              <a:t>для 5-6 классов</a:t>
            </a: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2024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«Словарь трудных слов»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6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0636"/>
                <a:gridCol w="6738714"/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слова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Прос</a:t>
                      </a:r>
                      <a:r>
                        <a:rPr kumimoji="0" lang="ru-RU" sz="1800" i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</a:t>
                      </a:r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 (с</a:t>
                      </a:r>
                      <a:r>
                        <a:rPr kumimoji="0" lang="ru-RU" sz="1800" i="1" u="dbl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</a:t>
                      </a:r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чь), горизонт, потому что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Пожалуйста, будьте любезны.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Расчет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существит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.), </a:t>
                      </a:r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расчетливый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прилаг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.),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рассчитывать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(глагол).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Росток, отрасль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Крыжовник, шов, шорох, капюшон; шоссе, шофер, шоколад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Цыпленок, цыган, цыц, цыкать, цыпочки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Желтизна, голубизна, кривизна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Россия, Великая Отечественная война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Ба́ять</a:t>
                      </a:r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(говорить), </a:t>
                      </a:r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обаятельный, обаятельно, обаятельность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красноба́й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); </a:t>
                      </a:r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аккуратный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Лиловый (сиреневый цвет), фиолетовый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196752"/>
          </a:xfrm>
        </p:spPr>
        <p:txBody>
          <a:bodyPr/>
          <a:lstStyle/>
          <a:p>
            <a:pPr algn="ctr"/>
            <a:r>
              <a:rPr lang="ru-RU" dirty="0" smtClean="0"/>
              <a:t>«</a:t>
            </a:r>
            <a:r>
              <a:rPr lang="ru-RU" b="1" dirty="0" smtClean="0"/>
              <a:t>Словарь корней</a:t>
            </a:r>
            <a:r>
              <a:rPr lang="ru-RU" dirty="0" smtClean="0"/>
              <a:t>»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75656" y="980728"/>
          <a:ext cx="7458793" cy="574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904"/>
                <a:gridCol w="1432372"/>
                <a:gridCol w="5341517"/>
              </a:tblGrid>
              <a:tr h="78983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Гнездо слова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слова</a:t>
                      </a:r>
                      <a:endParaRPr lang="ru-RU" dirty="0"/>
                    </a:p>
                  </a:txBody>
                  <a:tcPr/>
                </a:tc>
              </a:tr>
              <a:tr h="830342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свящ</a:t>
                      </a:r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endParaRPr kumimoji="0" lang="ru-RU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(-свят-):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свято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посвятить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(рассказ), 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священный 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(союз).</a:t>
                      </a:r>
                      <a:endParaRPr lang="ru-RU" sz="2400" dirty="0"/>
                    </a:p>
                  </a:txBody>
                  <a:tcPr/>
                </a:tc>
              </a:tr>
              <a:tr h="1260141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-дол-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долина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Подольск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(город, располагался по нижнему течению реки);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подол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(виз платья), 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долой</a:t>
                      </a:r>
                      <a:endParaRPr lang="ru-RU" sz="2400" dirty="0"/>
                    </a:p>
                  </a:txBody>
                  <a:tcPr/>
                </a:tc>
              </a:tr>
              <a:tr h="1199383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-даль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далекий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дальний, отдалять, удаление, далече, далеко, удалиться, вдали</a:t>
                      </a:r>
                      <a:endParaRPr lang="ru-RU" sz="2400" dirty="0"/>
                    </a:p>
                  </a:txBody>
                  <a:tcPr/>
                </a:tc>
              </a:tr>
              <a:tr h="830342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вить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</a:t>
                      </a:r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тие, </a:t>
                      </a:r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развивать</a:t>
                      </a:r>
                      <a:r>
                        <a:rPr kumimoji="0"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(ребенка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зав</a:t>
                      </a:r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ваются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(кудри</a:t>
                      </a:r>
                      <a:endParaRPr lang="ru-RU" sz="2400" dirty="0"/>
                    </a:p>
                  </a:txBody>
                  <a:tcPr/>
                </a:tc>
              </a:tr>
              <a:tr h="830342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веять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Веять, </a:t>
                      </a:r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развеваться</a:t>
                      </a:r>
                      <a:r>
                        <a:rPr kumimoji="0"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(на ветру), 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развевающийся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(флаг).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«Этимологический словарик»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5533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4652"/>
                <a:gridCol w="65946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слова</a:t>
                      </a:r>
                      <a:endParaRPr lang="ru-RU" dirty="0"/>
                    </a:p>
                  </a:txBody>
                  <a:tcPr/>
                </a:tc>
              </a:tr>
              <a:tr h="1322328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Ровесник</a:t>
                      </a:r>
                      <a:r>
                        <a:rPr kumimoji="0"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(«ровный по годам»),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сверстник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(«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сверстный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 — одинаковый по возрасту — от «верста» — мера длины)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Подлинный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: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подлинник-от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по-+длинник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«длинные прутья, которыми пытали допрашиваемого на Руси » (от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длинный+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-ник);</a:t>
                      </a:r>
                    </a:p>
                    <a:p>
                      <a:r>
                        <a:rPr lang="ru-RU" sz="2400" dirty="0" smtClean="0"/>
                        <a:t>Буквально: «настоящие, истинные сведения, добытые на допросе»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Искусство 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— </a:t>
                      </a:r>
                      <a:r>
                        <a:rPr kumimoji="0" lang="ru-RU" sz="24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+ </a:t>
                      </a:r>
                      <a:r>
                        <a:rPr kumimoji="0" lang="ru-RU" sz="24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кусати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«отведать, испытать, попробовать» + 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ru-RU" sz="24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ств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);</a:t>
                      </a:r>
                    </a:p>
                    <a:p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искусный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— </a:t>
                      </a:r>
                      <a:r>
                        <a:rPr kumimoji="0" lang="ru-RU" sz="24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+ </a:t>
                      </a:r>
                      <a:r>
                        <a:rPr kumimoji="0" lang="ru-RU" sz="24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кусати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«отведать, испытать, попробовать» + -</a:t>
                      </a:r>
                      <a:r>
                        <a:rPr kumimoji="0" lang="ru-RU" sz="24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ru-RU" sz="24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(букв.— «испытанный, знающий, опытный»).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«Говори правильно»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03648" y="692696"/>
          <a:ext cx="7499350" cy="6343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8668"/>
                <a:gridCol w="645068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Слова- </a:t>
                      </a:r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« найди ошибку»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40829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алфавИт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вЫздоровеет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килОметр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свИтер</a:t>
                      </a:r>
                      <a:endParaRPr kumimoji="0" lang="ru-RU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840829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бАлую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жалюзИ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квартАл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слИвовый</a:t>
                      </a:r>
                      <a:endParaRPr kumimoji="0" lang="ru-RU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840829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алфАвит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нАчал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добЫча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углубИть</a:t>
                      </a:r>
                      <a:endParaRPr kumimoji="0" lang="ru-RU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840829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досУг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слИвовый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позвалА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цЕпочка</a:t>
                      </a:r>
                      <a:endParaRPr kumimoji="0" lang="ru-RU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840829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дЕфис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столЯр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досУг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нАчали</a:t>
                      </a:r>
                      <a:endParaRPr kumimoji="0" lang="ru-RU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840829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квартАл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премировАть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газопровОд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цЕмент</a:t>
                      </a:r>
                      <a:endParaRPr kumimoji="0" lang="ru-RU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840829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над)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ворОтами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занялАсь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красИвее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тортЫ</a:t>
                      </a:r>
                      <a:endParaRPr kumimoji="0" lang="ru-RU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  «Пиши правильно»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63688" y="1484784"/>
          <a:ext cx="6665292" cy="4274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  <a:gridCol w="3640956"/>
              </a:tblGrid>
              <a:tr h="37084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вариант5.1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вариант5.2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Сокращать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удивляться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Раздражаться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Далеко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Страдать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Удивлять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Сопровождать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Наваждение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Присоединить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Дрожать (от холода)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Появляться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Объяснение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Удивление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Приближение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90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Проливной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Сострадание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Долина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Прекратить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788024" y="2060848"/>
            <a:ext cx="3563077" cy="44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32656"/>
            <a:ext cx="3725863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Овал 11"/>
          <p:cNvSpPr/>
          <p:nvPr/>
        </p:nvSpPr>
        <p:spPr>
          <a:xfrm>
            <a:off x="539552" y="5517232"/>
            <a:ext cx="273630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Учимся вместе </a:t>
            </a:r>
            <a:endParaRPr lang="ru-RU" b="1" dirty="0"/>
          </a:p>
        </p:txBody>
      </p:sp>
      <p:sp>
        <p:nvSpPr>
          <p:cNvPr id="13" name="Овал 12"/>
          <p:cNvSpPr/>
          <p:nvPr/>
        </p:nvSpPr>
        <p:spPr>
          <a:xfrm>
            <a:off x="5940152" y="548680"/>
            <a:ext cx="23042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Словарь подскажет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Заключение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В течение 3 четверти я и мои товарищи часто писали диктанты и  работали с ученическим словарем  «Трудные корни » .Я заметила, что мы стали допускать меньше ошибок в диктантах, проверочных работах,  научились видеть орфограммы в словах и стали грамотнее.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229DDA61E4EEB41A6F1530F547A7E8C" ma:contentTypeVersion="0" ma:contentTypeDescription="Создание документа." ma:contentTypeScope="" ma:versionID="2f6d2af9705069ea55dc0e72eb3ae60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4B1E325-523A-4FB3-A09E-5276C8E87D31}"/>
</file>

<file path=customXml/itemProps2.xml><?xml version="1.0" encoding="utf-8"?>
<ds:datastoreItem xmlns:ds="http://schemas.openxmlformats.org/officeDocument/2006/customXml" ds:itemID="{6575BB0E-FB1A-47AA-B3AC-F8878AAD1CEF}"/>
</file>

<file path=customXml/itemProps3.xml><?xml version="1.0" encoding="utf-8"?>
<ds:datastoreItem xmlns:ds="http://schemas.openxmlformats.org/officeDocument/2006/customXml" ds:itemID="{D7E30437-6958-488B-97A7-49850ED73911}"/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133</TotalTime>
  <Words>588</Words>
  <Application>Microsoft Office PowerPoint</Application>
  <PresentationFormat>Экран (4:3)</PresentationFormat>
  <Paragraphs>140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        Проект по русскому языку на тему:</vt:lpstr>
      <vt:lpstr>Вступление </vt:lpstr>
      <vt:lpstr>Актуальность </vt:lpstr>
      <vt:lpstr> Цель проекта :     Составление  ученического словаря   «Трудные корни » для повышения  грамотности учащихся  </vt:lpstr>
      <vt:lpstr>Что такое словарь?</vt:lpstr>
      <vt:lpstr>Ученический словарь  «Трудные корни»    </vt:lpstr>
      <vt:lpstr>Степанова Полина </vt:lpstr>
      <vt:lpstr>«Словарь трудных слов» </vt:lpstr>
      <vt:lpstr>«Словарь корней» </vt:lpstr>
      <vt:lpstr>«Этимологический словарик»</vt:lpstr>
      <vt:lpstr>«Говори правильно» </vt:lpstr>
      <vt:lpstr>  «Пиши правильно»</vt:lpstr>
      <vt:lpstr>Слайд 13</vt:lpstr>
      <vt:lpstr>Заключение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 русскому языку на тему:</dc:title>
  <dc:creator>User</dc:creator>
  <cp:lastModifiedBy>User</cp:lastModifiedBy>
  <cp:revision>21</cp:revision>
  <dcterms:created xsi:type="dcterms:W3CDTF">2024-03-19T18:52:36Z</dcterms:created>
  <dcterms:modified xsi:type="dcterms:W3CDTF">2024-05-21T20:46:23Z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0x010100A229DDA61E4EEB41A6F1530F547A7E8C</vt:lpwstr>
  </property>
</Properties>
</file>