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6" r:id="rId3"/>
    <p:sldId id="325" r:id="rId4"/>
    <p:sldId id="294" r:id="rId5"/>
    <p:sldId id="315" r:id="rId6"/>
    <p:sldId id="314" r:id="rId7"/>
    <p:sldId id="316" r:id="rId8"/>
    <p:sldId id="318" r:id="rId9"/>
    <p:sldId id="292" r:id="rId10"/>
    <p:sldId id="271" r:id="rId11"/>
    <p:sldId id="319" r:id="rId12"/>
    <p:sldId id="323" r:id="rId13"/>
    <p:sldId id="326" r:id="rId14"/>
    <p:sldId id="320" r:id="rId15"/>
    <p:sldId id="321" r:id="rId16"/>
    <p:sldId id="322" r:id="rId17"/>
    <p:sldId id="324" r:id="rId18"/>
    <p:sldId id="25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34D19"/>
    <a:srgbClr val="33CC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17" autoAdjust="0"/>
    <p:restoredTop sz="94660"/>
  </p:normalViewPr>
  <p:slideViewPr>
    <p:cSldViewPr>
      <p:cViewPr varScale="1">
        <p:scale>
          <a:sx n="101" d="100"/>
          <a:sy n="101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38B5E8-71A6-457D-A737-16B0BBCF3099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1E7D54-564F-477D-86DE-3955F99F5D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6928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E7D54-564F-477D-86DE-3955F99F5D2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3765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E7D54-564F-477D-86DE-3955F99F5D2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3765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nsportal.ru/marina-vladimirovna-novoselova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8770" y="764704"/>
            <a:ext cx="8215005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</a:rPr>
              <a:t>«Истоки </a:t>
            </a:r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</a:rPr>
              <a:t>способностей</a:t>
            </a:r>
          </a:p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</a:rPr>
              <a:t> </a:t>
            </a:r>
            <a:r>
              <a:rPr lang="ru-RU" sz="54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</a:rPr>
              <a:t>и </a:t>
            </a:r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</a:rPr>
              <a:t>дарований </a:t>
            </a:r>
            <a:r>
              <a:rPr lang="ru-RU" sz="54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</a:rPr>
              <a:t>детей </a:t>
            </a:r>
            <a:endParaRPr lang="ru-RU" sz="54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</a:endParaRPr>
          </a:p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</a:rPr>
              <a:t>находятся </a:t>
            </a:r>
          </a:p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</a:rPr>
              <a:t>на </a:t>
            </a:r>
            <a:r>
              <a:rPr lang="ru-RU" sz="54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</a:rPr>
              <a:t>кончиках их пальцев</a:t>
            </a:r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</a:rPr>
              <a:t>»</a:t>
            </a:r>
          </a:p>
          <a:p>
            <a:pPr algn="ctr"/>
            <a:r>
              <a:rPr lang="ru-RU" sz="54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</a:rPr>
              <a:t/>
            </a:r>
            <a:br>
              <a:rPr lang="ru-RU" sz="54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</a:rPr>
            </a:br>
            <a:r>
              <a:rPr lang="ru-RU" sz="54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       </a:t>
            </a:r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5400" b="1" i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В.А. Сухомлинский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1700808"/>
            <a:ext cx="6048672" cy="163121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500" b="1" dirty="0" smtClean="0"/>
              <a:t>Проект по математике на тему: </a:t>
            </a:r>
          </a:p>
          <a:p>
            <a:pPr algn="ctr"/>
            <a:r>
              <a:rPr lang="ru-RU" sz="2500" b="1" dirty="0" smtClean="0"/>
              <a:t>«</a:t>
            </a:r>
            <a:r>
              <a:rPr lang="ru-RU" sz="2500" b="1" dirty="0" err="1" smtClean="0"/>
              <a:t>Абакус</a:t>
            </a:r>
            <a:r>
              <a:rPr lang="ru-RU" sz="2500" b="1" dirty="0" smtClean="0"/>
              <a:t> </a:t>
            </a:r>
            <a:r>
              <a:rPr lang="ru-RU" sz="2500" b="1" dirty="0"/>
              <a:t>как средство развития устного счета и мелкой </a:t>
            </a:r>
            <a:r>
              <a:rPr lang="ru-RU" sz="2500" b="1" dirty="0" smtClean="0"/>
              <a:t>моторики детей дошкольного возраста.»</a:t>
            </a:r>
            <a:endParaRPr lang="ru-RU" sz="2500" b="1" dirty="0">
              <a:ln w="19050">
                <a:solidFill>
                  <a:srgbClr val="C00000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15390" y="3501008"/>
            <a:ext cx="2607487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dirty="0"/>
              <a:t>Выполнил:</a:t>
            </a:r>
          </a:p>
          <a:p>
            <a:r>
              <a:rPr lang="ru-RU" dirty="0"/>
              <a:t>Забурдаев </a:t>
            </a:r>
            <a:r>
              <a:rPr lang="ru-RU" dirty="0" smtClean="0"/>
              <a:t>Максим</a:t>
            </a:r>
          </a:p>
          <a:p>
            <a:r>
              <a:rPr lang="ru-RU" dirty="0" smtClean="0"/>
              <a:t>ученик 6 класса</a:t>
            </a:r>
            <a:endParaRPr lang="ru-RU" dirty="0"/>
          </a:p>
          <a:p>
            <a:r>
              <a:rPr lang="ru-RU" dirty="0"/>
              <a:t>Руководитель проекта:</a:t>
            </a:r>
          </a:p>
          <a:p>
            <a:r>
              <a:rPr lang="ru-RU" dirty="0"/>
              <a:t>учитель математики </a:t>
            </a:r>
          </a:p>
          <a:p>
            <a:r>
              <a:rPr lang="ru-RU" dirty="0"/>
              <a:t>и информатики </a:t>
            </a:r>
          </a:p>
          <a:p>
            <a:r>
              <a:rPr lang="ru-RU" dirty="0"/>
              <a:t>Новоселова М.В.</a:t>
            </a:r>
          </a:p>
          <a:p>
            <a:pPr algn="r"/>
            <a:endParaRPr lang="ru-RU" sz="2400" cap="none" spc="0" dirty="0">
              <a:ln w="19050">
                <a:solidFill>
                  <a:srgbClr val="00B050"/>
                </a:solidFill>
                <a:prstDash val="solid"/>
              </a:ln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03648" y="587124"/>
            <a:ext cx="6643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МОУ «Визимьярская средняя общеобразовательная школа»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5393831"/>
            <a:ext cx="296942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400" cap="none" spc="0" dirty="0" smtClean="0">
                <a:ln w="19050">
                  <a:solidFill>
                    <a:srgbClr val="00B050"/>
                  </a:solidFill>
                  <a:prstDash val="solid"/>
                </a:ln>
              </a:rPr>
              <a:t>п. </a:t>
            </a:r>
            <a:r>
              <a:rPr lang="ru-RU" sz="2400" cap="none" spc="0" dirty="0" err="1" smtClean="0">
                <a:ln w="19050">
                  <a:solidFill>
                    <a:srgbClr val="00B050"/>
                  </a:solidFill>
                  <a:prstDash val="solid"/>
                </a:ln>
              </a:rPr>
              <a:t>Визимьяры</a:t>
            </a:r>
            <a:r>
              <a:rPr lang="ru-RU" sz="2400" cap="none" spc="0" dirty="0" smtClean="0">
                <a:ln w="19050">
                  <a:solidFill>
                    <a:srgbClr val="00B050"/>
                  </a:solidFill>
                  <a:prstDash val="solid"/>
                </a:ln>
              </a:rPr>
              <a:t>, 2019</a:t>
            </a:r>
            <a:endParaRPr lang="ru-RU" sz="2400" cap="none" spc="0" dirty="0">
              <a:ln w="19050">
                <a:solidFill>
                  <a:srgbClr val="00B050"/>
                </a:solidFill>
                <a:prstDash val="solid"/>
              </a:ln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>Объект исследования:</a:t>
            </a:r>
            <a:r>
              <a:rPr lang="ru-RU" dirty="0" smtClean="0"/>
              <a:t> приемы, тренирующие вычислительные навыки и сочетающие развитие мелкой моторики для детей дошкольного возраста.</a:t>
            </a:r>
          </a:p>
          <a:p>
            <a:r>
              <a:rPr lang="ru-RU" b="1" dirty="0" smtClean="0"/>
              <a:t>Предмет исследования: </a:t>
            </a:r>
            <a:r>
              <a:rPr lang="ru-RU" dirty="0" err="1" smtClean="0"/>
              <a:t>абакус</a:t>
            </a:r>
            <a:r>
              <a:rPr lang="ru-RU" dirty="0" smtClean="0"/>
              <a:t>  как средство развития устного счета и мелкой моторики. </a:t>
            </a:r>
          </a:p>
          <a:p>
            <a:r>
              <a:rPr lang="ru-RU" b="1" dirty="0" smtClean="0"/>
              <a:t>Метод исследования:</a:t>
            </a:r>
            <a:r>
              <a:rPr lang="ru-RU" dirty="0" smtClean="0"/>
              <a:t> сбор  и анализ информации.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692696"/>
            <a:ext cx="74168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/>
              <a:t>Цель проекта:</a:t>
            </a:r>
            <a:r>
              <a:rPr lang="ru-RU" sz="2500" dirty="0"/>
              <a:t> </a:t>
            </a:r>
            <a:endParaRPr lang="ru-RU" sz="2500" dirty="0" smtClean="0"/>
          </a:p>
          <a:p>
            <a:r>
              <a:rPr lang="ru-RU" sz="2500" dirty="0" smtClean="0"/>
              <a:t>Овладение </a:t>
            </a:r>
            <a:r>
              <a:rPr lang="ru-RU" sz="2500" dirty="0"/>
              <a:t>навыками работы с абакусом и создание книжки для детей дошкольного </a:t>
            </a:r>
            <a:r>
              <a:rPr lang="ru-RU" sz="2500" dirty="0" smtClean="0"/>
              <a:t>возраста </a:t>
            </a:r>
            <a:r>
              <a:rPr lang="ru-RU" sz="2500" dirty="0"/>
              <a:t>«Твой друг АБАКУС. Знакомство с </a:t>
            </a:r>
            <a:r>
              <a:rPr lang="ru-RU" sz="2500" dirty="0" smtClean="0"/>
              <a:t>цифрами.».  </a:t>
            </a:r>
            <a:endParaRPr lang="ru-RU" sz="25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3848" y="2780928"/>
            <a:ext cx="4536504" cy="221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9603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147248" cy="1066130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+mn-lt"/>
              </a:rPr>
              <a:t>Задачи</a:t>
            </a:r>
            <a:r>
              <a:rPr lang="ru-RU" sz="4000" b="1" dirty="0" smtClean="0">
                <a:latin typeface="+mn-lt"/>
              </a:rPr>
              <a:t>:</a:t>
            </a:r>
            <a:endParaRPr lang="ru-RU" sz="40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980729"/>
            <a:ext cx="8103844" cy="4377097"/>
          </a:xfrm>
        </p:spPr>
        <p:txBody>
          <a:bodyPr>
            <a:normAutofit fontScale="62500" lnSpcReduction="20000"/>
          </a:bodyPr>
          <a:lstStyle/>
          <a:p>
            <a:pPr marL="514350" lvl="0" indent="-514350">
              <a:lnSpc>
                <a:spcPct val="120000"/>
              </a:lnSpc>
              <a:buFont typeface="+mj-lt"/>
              <a:buAutoNum type="arabicPeriod"/>
            </a:pPr>
            <a:r>
              <a:rPr lang="ru-RU" dirty="0" smtClean="0"/>
              <a:t>Определить </a:t>
            </a:r>
            <a:r>
              <a:rPr lang="ru-RU" dirty="0"/>
              <a:t>источники получения информации.</a:t>
            </a:r>
          </a:p>
          <a:p>
            <a:pPr marL="514350" lvl="0" indent="-514350">
              <a:lnSpc>
                <a:spcPct val="120000"/>
              </a:lnSpc>
              <a:buFont typeface="+mj-lt"/>
              <a:buAutoNum type="arabicPeriod"/>
            </a:pPr>
            <a:r>
              <a:rPr lang="ru-RU" dirty="0" smtClean="0"/>
              <a:t>Рассмотреть </a:t>
            </a:r>
            <a:r>
              <a:rPr lang="ru-RU" dirty="0"/>
              <a:t>использование ментальной математики, а именно работу с абакусом,  для развития мелкой моторики.</a:t>
            </a:r>
          </a:p>
          <a:p>
            <a:pPr marL="514350" lvl="0" indent="-514350">
              <a:lnSpc>
                <a:spcPct val="120000"/>
              </a:lnSpc>
              <a:buFont typeface="+mj-lt"/>
              <a:buAutoNum type="arabicPeriod"/>
            </a:pPr>
            <a:r>
              <a:rPr lang="ru-RU" dirty="0"/>
              <a:t>Овладеть приемами работы с абакусом: выставление чисел, сложение и вычитание </a:t>
            </a:r>
            <a:r>
              <a:rPr lang="ru-RU" dirty="0" smtClean="0"/>
              <a:t> </a:t>
            </a:r>
            <a:r>
              <a:rPr lang="ru-RU" dirty="0"/>
              <a:t>чисел.</a:t>
            </a:r>
          </a:p>
          <a:p>
            <a:pPr marL="514350" lvl="0" indent="-514350">
              <a:lnSpc>
                <a:spcPct val="120000"/>
              </a:lnSpc>
              <a:buFont typeface="+mj-lt"/>
              <a:buAutoNum type="arabicPeriod"/>
            </a:pPr>
            <a:r>
              <a:rPr lang="ru-RU" dirty="0"/>
              <a:t>Проанализировать собранную </a:t>
            </a:r>
            <a:r>
              <a:rPr lang="ru-RU" dirty="0" smtClean="0"/>
              <a:t>информацию и </a:t>
            </a:r>
            <a:r>
              <a:rPr lang="ru-RU" dirty="0"/>
              <a:t>сделать выводы.</a:t>
            </a:r>
          </a:p>
          <a:p>
            <a:pPr marL="514350" lvl="0" indent="-514350">
              <a:lnSpc>
                <a:spcPct val="120000"/>
              </a:lnSpc>
              <a:buFont typeface="+mj-lt"/>
              <a:buAutoNum type="arabicPeriod"/>
            </a:pPr>
            <a:r>
              <a:rPr lang="ru-RU" dirty="0"/>
              <a:t>Оформить по собранным материалам книжку для детей дошкольного </a:t>
            </a:r>
            <a:r>
              <a:rPr lang="ru-RU" dirty="0" smtClean="0"/>
              <a:t>возраста </a:t>
            </a:r>
            <a:r>
              <a:rPr lang="ru-RU" dirty="0"/>
              <a:t>«Твой друг АБАКУС. Знакомство с </a:t>
            </a:r>
            <a:r>
              <a:rPr lang="ru-RU" dirty="0" smtClean="0"/>
              <a:t>цифрами.»</a:t>
            </a:r>
            <a:endParaRPr lang="ru-RU" dirty="0"/>
          </a:p>
          <a:p>
            <a:pPr marL="514350" lvl="0" indent="-514350">
              <a:lnSpc>
                <a:spcPct val="120000"/>
              </a:lnSpc>
              <a:buFont typeface="+mj-lt"/>
              <a:buAutoNum type="arabicPeriod"/>
            </a:pPr>
            <a:r>
              <a:rPr lang="ru-RU" dirty="0" smtClean="0"/>
              <a:t>Представить результаты работы заинтересованной аудитории и распространить созданный </a:t>
            </a:r>
            <a:r>
              <a:rPr lang="ru-RU" dirty="0"/>
              <a:t>продукт.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51332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4847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+mn-lt"/>
              </a:rPr>
              <a:t>Гипотеза</a:t>
            </a:r>
            <a:r>
              <a:rPr lang="ru-RU" dirty="0">
                <a:latin typeface="+mn-lt"/>
              </a:rPr>
              <a:t>: </a:t>
            </a: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>освоение </a:t>
            </a:r>
            <a:r>
              <a:rPr lang="ru-RU" dirty="0">
                <a:latin typeface="+mn-lt"/>
              </a:rPr>
              <a:t>навыков устного счета может сочетаться с развитием мелкой моторики</a:t>
            </a:r>
            <a:r>
              <a:rPr lang="ru-RU" dirty="0"/>
              <a:t>. </a:t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79912" y="3429000"/>
            <a:ext cx="3888432" cy="265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8811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+mn-lt"/>
              </a:rPr>
              <a:t>Источники информации</a:t>
            </a:r>
            <a:endParaRPr lang="ru-RU" sz="40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556792"/>
            <a:ext cx="8003232" cy="1872209"/>
          </a:xfrm>
        </p:spPr>
        <p:txBody>
          <a:bodyPr/>
          <a:lstStyle/>
          <a:p>
            <a:r>
              <a:rPr lang="ru-RU" dirty="0"/>
              <a:t>Для поиска информации мы используем учебники по математике, педагогике, Интернет и опыт взрослых. 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5816" y="3212976"/>
            <a:ext cx="3824688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7837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714356"/>
            <a:ext cx="820891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200" b="1" spc="50" dirty="0" smtClean="0">
                <a:ln w="11430"/>
                <a:latin typeface="Times New Roman" pitchFamily="18" charset="0"/>
                <a:cs typeface="Times New Roman" pitchFamily="18" charset="0"/>
              </a:rPr>
              <a:t>Ментальная математика </a:t>
            </a:r>
            <a:br>
              <a:rPr lang="ru-RU" sz="3200" b="1" spc="50" dirty="0" smtClean="0">
                <a:ln w="11430"/>
                <a:latin typeface="Times New Roman" pitchFamily="18" charset="0"/>
                <a:cs typeface="Times New Roman" pitchFamily="18" charset="0"/>
              </a:rPr>
            </a:br>
            <a:r>
              <a:rPr lang="ru-RU" sz="3200" b="1" spc="50" dirty="0" smtClean="0">
                <a:ln w="11430"/>
                <a:latin typeface="Times New Roman" pitchFamily="18" charset="0"/>
                <a:cs typeface="Times New Roman" pitchFamily="18" charset="0"/>
              </a:rPr>
              <a:t>(арифметика) – </a:t>
            </a:r>
            <a:r>
              <a:rPr lang="ru-RU" sz="2800" b="1" spc="50" dirty="0" smtClean="0">
                <a:ln w="11430"/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800" b="1" spc="50" dirty="0">
                <a:ln w="11430"/>
                <a:latin typeface="Times New Roman" pitchFamily="18" charset="0"/>
                <a:cs typeface="Times New Roman" pitchFamily="18" charset="0"/>
              </a:rPr>
              <a:t>программа развития умственных способностей и творческого потенциала с помощью арифметических вычислений на счетах </a:t>
            </a:r>
            <a:r>
              <a:rPr lang="ru-RU" sz="2800" b="1" spc="50" dirty="0" smtClean="0">
                <a:ln w="11430"/>
                <a:latin typeface="Times New Roman" pitchFamily="18" charset="0"/>
                <a:cs typeface="Times New Roman" pitchFamily="18" charset="0"/>
              </a:rPr>
              <a:t>абак (</a:t>
            </a:r>
            <a:r>
              <a:rPr lang="ru-RU" sz="2800" b="1" spc="50" dirty="0" err="1" smtClean="0">
                <a:ln w="11430"/>
                <a:latin typeface="Times New Roman" pitchFamily="18" charset="0"/>
                <a:cs typeface="Times New Roman" pitchFamily="18" charset="0"/>
              </a:rPr>
              <a:t>абакус,соробан</a:t>
            </a:r>
            <a:r>
              <a:rPr lang="ru-RU" sz="2800" b="1" spc="50" dirty="0" smtClean="0">
                <a:ln w="11430"/>
                <a:latin typeface="Times New Roman" pitchFamily="18" charset="0"/>
                <a:cs typeface="Times New Roman" pitchFamily="18" charset="0"/>
              </a:rPr>
              <a:t>). </a:t>
            </a:r>
            <a:endParaRPr lang="ru-RU" sz="2800" b="1" spc="50" dirty="0">
              <a:ln w="1143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3808" y="3501008"/>
            <a:ext cx="4392488" cy="249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8622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406654" y="529961"/>
            <a:ext cx="6665807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latin typeface="Times New Roman" pitchFamily="18" charset="0"/>
                <a:cs typeface="Times New Roman" pitchFamily="18" charset="0"/>
              </a:rPr>
              <a:t>Мелкая моторика </a:t>
            </a:r>
            <a:r>
              <a:rPr lang="ru-RU" sz="3200" b="1" spc="50" dirty="0" smtClean="0">
                <a:ln w="11430"/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3200" b="1" cap="none" spc="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800" dirty="0" smtClean="0">
                <a:ln w="11430"/>
                <a:cs typeface="Times New Roman" pitchFamily="18" charset="0"/>
              </a:rPr>
              <a:t>совокупность скоординированных </a:t>
            </a:r>
          </a:p>
          <a:p>
            <a:pPr algn="ctr"/>
            <a:r>
              <a:rPr lang="ru-RU" sz="2800" dirty="0" smtClean="0">
                <a:ln w="11430"/>
                <a:cs typeface="Times New Roman" pitchFamily="18" charset="0"/>
              </a:rPr>
              <a:t>действий нервной, мышечной и </a:t>
            </a:r>
          </a:p>
          <a:p>
            <a:pPr algn="ctr"/>
            <a:r>
              <a:rPr lang="ru-RU" sz="2800" dirty="0" smtClean="0">
                <a:ln w="11430"/>
                <a:cs typeface="Times New Roman" pitchFamily="18" charset="0"/>
              </a:rPr>
              <a:t>костной систем, часто в сочетании </a:t>
            </a:r>
            <a:br>
              <a:rPr lang="ru-RU" sz="2800" dirty="0" smtClean="0">
                <a:ln w="11430"/>
                <a:cs typeface="Times New Roman" pitchFamily="18" charset="0"/>
              </a:rPr>
            </a:br>
            <a:r>
              <a:rPr lang="ru-RU" sz="2800" dirty="0" smtClean="0">
                <a:ln w="11430"/>
                <a:cs typeface="Times New Roman" pitchFamily="18" charset="0"/>
              </a:rPr>
              <a:t>        со зрительной системой в выполнении </a:t>
            </a:r>
          </a:p>
          <a:p>
            <a:pPr algn="ctr"/>
            <a:r>
              <a:rPr lang="ru-RU" sz="2800" dirty="0" smtClean="0">
                <a:ln w="11430"/>
                <a:cs typeface="Times New Roman" pitchFamily="18" charset="0"/>
              </a:rPr>
              <a:t>мелких и точных  движений   кистями</a:t>
            </a:r>
          </a:p>
          <a:p>
            <a:pPr algn="ctr"/>
            <a:r>
              <a:rPr lang="ru-RU" sz="2800" dirty="0" smtClean="0">
                <a:ln w="11430"/>
                <a:cs typeface="Times New Roman" pitchFamily="18" charset="0"/>
              </a:rPr>
              <a:t>и пальцами рук и ног. </a:t>
            </a:r>
          </a:p>
          <a:p>
            <a:pPr algn="ctr"/>
            <a:endParaRPr lang="ru-RU" sz="2800" dirty="0" smtClean="0">
              <a:ln w="11430"/>
            </a:endParaRPr>
          </a:p>
          <a:p>
            <a:pPr algn="ctr"/>
            <a:endParaRPr lang="ru-RU" sz="3200" b="1" cap="none" spc="50" dirty="0">
              <a:ln w="1143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7227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332656"/>
            <a:ext cx="7429552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800" spc="50" dirty="0" smtClean="0">
                <a:ln w="11430"/>
              </a:rPr>
              <a:t>Как развивать мелкую моторику</a:t>
            </a:r>
            <a:endParaRPr lang="ru-RU" sz="3800" cap="none" spc="50" dirty="0">
              <a:ln w="1143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1163653"/>
            <a:ext cx="7920880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457200" indent="-457200" fontAlgn="auto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800" cap="none" spc="0" dirty="0" smtClean="0">
                <a:ln w="11430"/>
              </a:rPr>
              <a:t>Массаж кистей рук, п</a:t>
            </a:r>
            <a:r>
              <a:rPr lang="ru-RU" sz="2800" dirty="0" smtClean="0">
                <a:ln w="11430"/>
              </a:rPr>
              <a:t>альчиковая гимнастика,   физкультминутки.</a:t>
            </a:r>
          </a:p>
          <a:p>
            <a:pPr marL="457200" indent="-457200" fontAlgn="auto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800" cap="none" spc="0" dirty="0" smtClean="0">
                <a:ln w="11430"/>
              </a:rPr>
              <a:t>Пальчиковые игры, п</a:t>
            </a:r>
            <a:r>
              <a:rPr lang="ru-RU" sz="2800" dirty="0" smtClean="0">
                <a:ln w="11430"/>
              </a:rPr>
              <a:t>альчиковый театр.</a:t>
            </a:r>
          </a:p>
          <a:p>
            <a:pPr marL="457200" indent="-457200" fontAlgn="auto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800" cap="none" spc="0" dirty="0" smtClean="0">
                <a:ln w="11430"/>
              </a:rPr>
              <a:t>Лепка из пластилина, соленого теста с использованием природного материала.</a:t>
            </a:r>
          </a:p>
          <a:p>
            <a:pPr marL="457200" indent="-457200" fontAlgn="auto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800" dirty="0" smtClean="0">
                <a:ln w="11430"/>
              </a:rPr>
              <a:t>Рисование </a:t>
            </a:r>
            <a:r>
              <a:rPr lang="ru-RU" sz="2800" dirty="0">
                <a:ln w="11430"/>
              </a:rPr>
              <a:t>кистью, пальцем, зубной </a:t>
            </a:r>
            <a:r>
              <a:rPr lang="ru-RU" sz="2800" dirty="0" smtClean="0">
                <a:ln w="11430"/>
              </a:rPr>
              <a:t>щеткой.</a:t>
            </a:r>
          </a:p>
          <a:p>
            <a:pPr marL="457200" indent="-457200" fontAlgn="auto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800" dirty="0" smtClean="0">
                <a:ln w="11430"/>
              </a:rPr>
              <a:t>Конструирование.</a:t>
            </a:r>
          </a:p>
          <a:p>
            <a:pPr marL="457200" indent="-457200" fontAlgn="auto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800" dirty="0" smtClean="0">
                <a:ln w="11430"/>
              </a:rPr>
              <a:t>Аппликация.</a:t>
            </a:r>
          </a:p>
          <a:p>
            <a:pPr marL="457200" indent="-457200" fontAlgn="auto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800" dirty="0" smtClean="0">
                <a:ln w="11430"/>
              </a:rPr>
              <a:t>Лабиринты</a:t>
            </a:r>
            <a:r>
              <a:rPr lang="ru-RU" sz="2800" dirty="0">
                <a:ln w="11430"/>
              </a:rPr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dirty="0">
                <a:ln w="11430"/>
              </a:rPr>
              <a:t>        </a:t>
            </a:r>
            <a:r>
              <a:rPr lang="ru-RU" sz="2800" dirty="0" smtClean="0">
                <a:ln w="11430"/>
              </a:rPr>
              <a:t>Дидактические </a:t>
            </a:r>
            <a:r>
              <a:rPr lang="ru-RU" sz="2800" dirty="0">
                <a:ln w="11430"/>
              </a:rPr>
              <a:t>игры</a:t>
            </a:r>
            <a:r>
              <a:rPr lang="ru-RU" sz="2800" dirty="0" smtClean="0">
                <a:ln w="11430"/>
              </a:rPr>
              <a:t>. И др.</a:t>
            </a:r>
            <a:endParaRPr lang="ru-RU" sz="2800" dirty="0">
              <a:ln w="11430"/>
            </a:endParaRPr>
          </a:p>
          <a:p>
            <a:pPr marL="457200" indent="-457200" fontAlgn="auto">
              <a:spcAft>
                <a:spcPts val="0"/>
              </a:spcAft>
              <a:buFont typeface="Arial" charset="0"/>
              <a:buChar char="•"/>
              <a:defRPr/>
            </a:pPr>
            <a:endParaRPr lang="ru-RU" sz="2800" cap="none" spc="0" dirty="0" smtClean="0">
              <a:ln w="11430"/>
              <a:solidFill>
                <a:srgbClr val="134D19"/>
              </a:solidFill>
            </a:endParaRPr>
          </a:p>
          <a:p>
            <a:pPr marL="457200" indent="-457200" fontAlgn="auto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800" cap="none" spc="0" dirty="0" smtClean="0">
                <a:ln w="11430"/>
                <a:solidFill>
                  <a:srgbClr val="134D19"/>
                </a:solidFill>
              </a:rPr>
              <a:t> </a:t>
            </a:r>
            <a:endParaRPr lang="ru-RU" sz="2800" cap="none" spc="0" dirty="0">
              <a:ln w="11430"/>
              <a:solidFill>
                <a:srgbClr val="134D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7014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800" dirty="0" smtClean="0"/>
              <a:t>Средства развития мелкой моторики:</a:t>
            </a:r>
            <a:endParaRPr lang="ru-RU" sz="3800" dirty="0"/>
          </a:p>
        </p:txBody>
      </p:sp>
      <p:pic>
        <p:nvPicPr>
          <p:cNvPr id="4" name="Объект 3" descr="http://strana.jili-bili.ru/uploads/images/01/81/39/2018/01/18/c754ad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76969"/>
            <a:ext cx="2880320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trana.jili-bili.ru/uploads/images/01/81/39/2018/01/18/3fc64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56792"/>
            <a:ext cx="2952328" cy="2088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trana.jili-bili.ru/uploads/images/01/81/39/2018/01/18/6deb3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6380" y="3714752"/>
            <a:ext cx="2808312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руки-на-соробане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48" y="3714752"/>
            <a:ext cx="4055044" cy="25145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401261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+mn-lt"/>
              </a:rPr>
              <a:t>Вывод:</a:t>
            </a:r>
            <a:endParaRPr lang="ru-RU" sz="40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1340768"/>
            <a:ext cx="7067128" cy="4824536"/>
          </a:xfrm>
        </p:spPr>
        <p:txBody>
          <a:bodyPr>
            <a:normAutofit/>
          </a:bodyPr>
          <a:lstStyle/>
          <a:p>
            <a:r>
              <a:rPr lang="ru-RU" dirty="0"/>
              <a:t>Исследования показали, что освоение навыков устного счета может сочетаться с развитием мелкой моторики. Реализовывать это помогает счетное устройство </a:t>
            </a:r>
            <a:r>
              <a:rPr lang="ru-RU" dirty="0" err="1"/>
              <a:t>абакус</a:t>
            </a:r>
            <a:r>
              <a:rPr lang="ru-RU" dirty="0"/>
              <a:t>.</a:t>
            </a:r>
          </a:p>
          <a:p>
            <a:r>
              <a:rPr lang="ru-RU" smtClean="0"/>
              <a:t>Гипотеза </a:t>
            </a:r>
            <a:r>
              <a:rPr lang="ru-RU" smtClean="0"/>
              <a:t>подтвердилась</a:t>
            </a:r>
            <a:r>
              <a:rPr lang="ru-RU" dirty="0"/>
              <a:t>.	</a:t>
            </a:r>
          </a:p>
        </p:txBody>
      </p:sp>
    </p:spTree>
    <p:extLst>
      <p:ext uri="{BB962C8B-B14F-4D97-AF65-F5344CB8AC3E}">
        <p14:creationId xmlns:p14="http://schemas.microsoft.com/office/powerpoint/2010/main" xmlns="" val="1483310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9832" y="764704"/>
            <a:ext cx="3942438" cy="52565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800" dirty="0" smtClean="0">
                <a:latin typeface="+mn-lt"/>
              </a:rPr>
              <a:t>Календарный план по освоению работы с абакусом.</a:t>
            </a:r>
            <a:endParaRPr lang="ru-RU" sz="38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224" y="1600200"/>
            <a:ext cx="7829576" cy="4043377"/>
          </a:xfrm>
        </p:spPr>
        <p:txBody>
          <a:bodyPr>
            <a:normAutofit fontScale="62500" lnSpcReduction="20000"/>
          </a:bodyPr>
          <a:lstStyle/>
          <a:p>
            <a:pPr marL="971550" lvl="1" indent="-514350">
              <a:lnSpc>
                <a:spcPct val="120000"/>
              </a:lnSpc>
              <a:buFont typeface="+mj-lt"/>
              <a:buAutoNum type="arabicPeriod"/>
            </a:pPr>
            <a:r>
              <a:rPr lang="ru-RU" sz="3200" dirty="0" smtClean="0"/>
              <a:t>Сентябрь – октябрь: сбор информации об устройстве и его характеристиках.</a:t>
            </a:r>
          </a:p>
          <a:p>
            <a:pPr marL="971550" lvl="1" indent="-514350">
              <a:lnSpc>
                <a:spcPct val="120000"/>
              </a:lnSpc>
              <a:buFont typeface="+mj-lt"/>
              <a:buAutoNum type="arabicPeriod"/>
            </a:pPr>
            <a:r>
              <a:rPr lang="ru-RU" sz="3200" dirty="0" smtClean="0"/>
              <a:t>Ноябрь - декабрь: освоение техникой работы с </a:t>
            </a:r>
            <a:r>
              <a:rPr lang="ru-RU" sz="3200" dirty="0" err="1" smtClean="0"/>
              <a:t>абакусом</a:t>
            </a:r>
            <a:r>
              <a:rPr lang="ru-RU" sz="3200" dirty="0" smtClean="0"/>
              <a:t> (выставление чисел; приемы сложения).</a:t>
            </a:r>
          </a:p>
          <a:p>
            <a:pPr marL="971550" lvl="1" indent="-514350">
              <a:lnSpc>
                <a:spcPct val="120000"/>
              </a:lnSpc>
              <a:buFont typeface="+mj-lt"/>
              <a:buAutoNum type="arabicPeriod"/>
            </a:pPr>
            <a:r>
              <a:rPr lang="ru-RU" sz="3200" dirty="0" smtClean="0"/>
              <a:t>Январь : освоение техникой вычитания двузначных чисел.</a:t>
            </a:r>
          </a:p>
          <a:p>
            <a:pPr marL="971550" lvl="1" indent="-514350">
              <a:lnSpc>
                <a:spcPct val="120000"/>
              </a:lnSpc>
              <a:buFont typeface="+mj-lt"/>
              <a:buAutoNum type="arabicPeriod"/>
            </a:pPr>
            <a:r>
              <a:rPr lang="ru-RU" sz="3200" dirty="0" smtClean="0"/>
              <a:t>Февраль - Март: закрепление полученных навыков. Оформление книжки для детей дошкольного возраста «Твой друг АБАКУС. Знакомство с цифрами.». Участие в форуме «Мой первый шаг в науку».</a:t>
            </a:r>
          </a:p>
          <a:p>
            <a:pPr marL="971550" lvl="1" indent="-514350">
              <a:lnSpc>
                <a:spcPct val="120000"/>
              </a:lnSpc>
              <a:buFont typeface="+mj-lt"/>
              <a:buAutoNum type="arabicPeriod"/>
            </a:pPr>
            <a:r>
              <a:rPr lang="ru-RU" sz="3200" dirty="0" smtClean="0"/>
              <a:t>Апрель: представление информации по проекту на школьной конференции.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24565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2376264"/>
          </a:xfrm>
        </p:spPr>
        <p:txBody>
          <a:bodyPr>
            <a:normAutofit fontScale="90000"/>
          </a:bodyPr>
          <a:lstStyle/>
          <a:p>
            <a:r>
              <a:rPr lang="ru-RU" sz="3100" dirty="0">
                <a:latin typeface="+mn-lt"/>
              </a:rPr>
              <a:t>А</a:t>
            </a:r>
            <a:r>
              <a:rPr lang="ru-RU" sz="3100" dirty="0" smtClean="0">
                <a:latin typeface="+mn-lt"/>
              </a:rPr>
              <a:t>бакус </a:t>
            </a:r>
            <a:r>
              <a:rPr lang="ru-RU" sz="3100" dirty="0">
                <a:latin typeface="+mn-lt"/>
              </a:rPr>
              <a:t>состоит из</a:t>
            </a:r>
            <a:r>
              <a:rPr lang="ru-RU" sz="3100" dirty="0" smtClean="0">
                <a:latin typeface="+mn-lt"/>
              </a:rPr>
              <a:t>:</a:t>
            </a:r>
            <a:br>
              <a:rPr lang="ru-RU" sz="3100" dirty="0" smtClean="0">
                <a:latin typeface="+mn-lt"/>
              </a:rPr>
            </a:br>
            <a:r>
              <a:rPr lang="ru-RU" sz="3100" dirty="0" smtClean="0">
                <a:latin typeface="+mn-lt"/>
              </a:rPr>
              <a:t>рамки;</a:t>
            </a:r>
            <a:br>
              <a:rPr lang="ru-RU" sz="3100" dirty="0" smtClean="0">
                <a:latin typeface="+mn-lt"/>
              </a:rPr>
            </a:br>
            <a:r>
              <a:rPr lang="ru-RU" sz="3100" dirty="0" smtClean="0">
                <a:latin typeface="+mn-lt"/>
              </a:rPr>
              <a:t>поперечной </a:t>
            </a:r>
            <a:r>
              <a:rPr lang="ru-RU" sz="3100" dirty="0">
                <a:latin typeface="+mn-lt"/>
              </a:rPr>
              <a:t>перекладины</a:t>
            </a:r>
            <a:r>
              <a:rPr lang="ru-RU" sz="3100" dirty="0" smtClean="0">
                <a:latin typeface="+mn-lt"/>
              </a:rPr>
              <a:t>;</a:t>
            </a:r>
            <a:br>
              <a:rPr lang="ru-RU" sz="3100" dirty="0" smtClean="0">
                <a:latin typeface="+mn-lt"/>
              </a:rPr>
            </a:br>
            <a:r>
              <a:rPr lang="ru-RU" sz="3100" dirty="0" smtClean="0">
                <a:latin typeface="+mn-lt"/>
              </a:rPr>
              <a:t>спиц</a:t>
            </a:r>
            <a:r>
              <a:rPr lang="ru-RU" sz="3100" dirty="0">
                <a:latin typeface="+mn-lt"/>
              </a:rPr>
              <a:t>, проходящих сквозь перекладину</a:t>
            </a:r>
            <a:r>
              <a:rPr lang="ru-RU" sz="3100" dirty="0" smtClean="0">
                <a:latin typeface="+mn-lt"/>
              </a:rPr>
              <a:t>;</a:t>
            </a:r>
            <a:br>
              <a:rPr lang="ru-RU" sz="3100" dirty="0" smtClean="0">
                <a:latin typeface="+mn-lt"/>
              </a:rPr>
            </a:br>
            <a:r>
              <a:rPr lang="ru-RU" sz="3100" dirty="0" smtClean="0">
                <a:latin typeface="+mn-lt"/>
              </a:rPr>
              <a:t>косточек</a:t>
            </a:r>
            <a:r>
              <a:rPr lang="ru-RU" sz="3100" dirty="0">
                <a:latin typeface="+mn-lt"/>
              </a:rPr>
              <a:t>, нанизанных на спицы.</a:t>
            </a:r>
            <a:br>
              <a:rPr lang="ru-RU" sz="3100" dirty="0">
                <a:latin typeface="+mn-lt"/>
              </a:rPr>
            </a:br>
            <a:endParaRPr lang="ru-RU" sz="3300" dirty="0">
              <a:latin typeface="+mn-lt"/>
            </a:endParaRPr>
          </a:p>
        </p:txBody>
      </p:sp>
      <p:pic>
        <p:nvPicPr>
          <p:cNvPr id="4" name="Рисунок 3" descr="соробан-с-цветными-косточками"/>
          <p:cNvPicPr/>
          <p:nvPr/>
        </p:nvPicPr>
        <p:blipFill rotWithShape="1">
          <a:blip r:embed="rId2" cstate="print"/>
          <a:srcRect t="17805" b="13327"/>
          <a:stretch/>
        </p:blipFill>
        <p:spPr bwMode="auto">
          <a:xfrm>
            <a:off x="1907704" y="2708920"/>
            <a:ext cx="6408712" cy="3067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38013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7272808" cy="136815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+mn-lt"/>
              </a:rPr>
              <a:t>Правильная техника </a:t>
            </a:r>
            <a:r>
              <a:rPr lang="ru-RU" dirty="0">
                <a:latin typeface="+mn-lt"/>
              </a:rPr>
              <a:t>перемещения </a:t>
            </a:r>
            <a:r>
              <a:rPr lang="ru-RU" dirty="0" smtClean="0">
                <a:latin typeface="+mn-lt"/>
              </a:rPr>
              <a:t>бусин:</a:t>
            </a:r>
            <a:endParaRPr lang="ru-RU" dirty="0">
              <a:latin typeface="+mn-lt"/>
            </a:endParaRPr>
          </a:p>
        </p:txBody>
      </p:sp>
      <p:pic>
        <p:nvPicPr>
          <p:cNvPr id="4" name="Объект 3" descr="счет абакус на пальцах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492896"/>
            <a:ext cx="6096000" cy="1962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287954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2">
                    <a:satMod val="130000"/>
                  </a:schemeClr>
                </a:solidFill>
                <a:latin typeface="+mn-lt"/>
              </a:rPr>
              <a:t>Оформление результатов,</a:t>
            </a:r>
            <a:br>
              <a:rPr lang="ru-RU" dirty="0">
                <a:solidFill>
                  <a:schemeClr val="tx2">
                    <a:satMod val="130000"/>
                  </a:schemeClr>
                </a:solidFill>
                <a:latin typeface="+mn-lt"/>
              </a:rPr>
            </a:br>
            <a:r>
              <a:rPr lang="ru-RU" dirty="0">
                <a:solidFill>
                  <a:schemeClr val="tx2">
                    <a:satMod val="130000"/>
                  </a:schemeClr>
                </a:solidFill>
                <a:latin typeface="+mn-lt"/>
              </a:rPr>
              <a:t>получение обратной связи.</a:t>
            </a:r>
            <a:endParaRPr lang="ru-RU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29063"/>
          </a:xfrm>
        </p:spPr>
        <p:txBody>
          <a:bodyPr>
            <a:normAutofit fontScale="85000" lnSpcReduction="20000"/>
          </a:bodyPr>
          <a:lstStyle/>
          <a:p>
            <a:pPr marL="365760" indent="-283464" algn="just">
              <a:buFont typeface="Wingdings 2"/>
              <a:buChar char=""/>
              <a:defRPr/>
            </a:pPr>
            <a:r>
              <a:rPr lang="ru-RU" dirty="0" smtClean="0"/>
              <a:t>Чтобы информация, собранная в процессе работы над проектом, была доступна как можно более широкой аудитории,  мы решили выступить на </a:t>
            </a:r>
            <a:r>
              <a:rPr lang="en-US" dirty="0" smtClean="0"/>
              <a:t>VII </a:t>
            </a:r>
            <a:r>
              <a:rPr lang="ru-RU" dirty="0" smtClean="0"/>
              <a:t>Поволжском  научно-образовательном форуме «Мой первый шаг в науку» и на школьной конференции. </a:t>
            </a:r>
          </a:p>
          <a:p>
            <a:pPr marL="365760" indent="-283464">
              <a:buFont typeface="Wingdings 2"/>
              <a:buChar char=""/>
              <a:defRPr/>
            </a:pPr>
            <a:r>
              <a:rPr lang="ru-RU" dirty="0" smtClean="0"/>
              <a:t>С </a:t>
            </a:r>
            <a:r>
              <a:rPr lang="ru-RU" dirty="0"/>
              <a:t>информацией по проекту можно </a:t>
            </a:r>
            <a:r>
              <a:rPr lang="ru-RU" dirty="0" smtClean="0"/>
              <a:t>будет ознакомиться </a:t>
            </a:r>
            <a:r>
              <a:rPr lang="ru-RU" dirty="0"/>
              <a:t>на сайте </a:t>
            </a:r>
            <a:r>
              <a:rPr lang="ru-RU" b="1" u="sng" dirty="0">
                <a:hlinkClick r:id="rId2"/>
              </a:rPr>
              <a:t>http://nsportal.ru/marina-vladimirovna-novoselova</a:t>
            </a:r>
            <a:r>
              <a:rPr lang="ru-RU" dirty="0">
                <a:solidFill>
                  <a:srgbClr val="FFFF00"/>
                </a:solidFill>
              </a:rPr>
              <a:t>. </a:t>
            </a:r>
            <a:r>
              <a:rPr lang="ru-RU" dirty="0"/>
              <a:t>Также все желающие могут оставить </a:t>
            </a:r>
            <a:r>
              <a:rPr lang="ru-RU" dirty="0" smtClean="0"/>
              <a:t>там свои комментарии.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84785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flipH="1">
            <a:off x="1375115" y="1772816"/>
            <a:ext cx="6500858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Благодарю</a:t>
            </a:r>
            <a:endParaRPr lang="ru-RU" sz="66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за внимание!</a:t>
            </a:r>
          </a:p>
          <a:p>
            <a:pPr algn="ctr"/>
            <a:endParaRPr lang="ru-RU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3804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Другая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229DDA61E4EEB41A6F1530F547A7E8C" ma:contentTypeVersion="0" ma:contentTypeDescription="Создание документа." ma:contentTypeScope="" ma:versionID="2f6d2af9705069ea55dc0e72eb3ae60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4DD992E-FC4A-441A-8AAC-BD4F305E16E4}"/>
</file>

<file path=customXml/itemProps2.xml><?xml version="1.0" encoding="utf-8"?>
<ds:datastoreItem xmlns:ds="http://schemas.openxmlformats.org/officeDocument/2006/customXml" ds:itemID="{E43065F2-D36C-4876-86E0-BFE0B6B22F8E}"/>
</file>

<file path=customXml/itemProps3.xml><?xml version="1.0" encoding="utf-8"?>
<ds:datastoreItem xmlns:ds="http://schemas.openxmlformats.org/officeDocument/2006/customXml" ds:itemID="{116F5ADA-586F-49E8-B603-CB2C3BEE55C9}"/>
</file>

<file path=docProps/app.xml><?xml version="1.0" encoding="utf-8"?>
<Properties xmlns="http://schemas.openxmlformats.org/officeDocument/2006/extended-properties" xmlns:vt="http://schemas.openxmlformats.org/officeDocument/2006/docPropsVTypes">
  <TotalTime>1276</TotalTime>
  <Words>485</Words>
  <Application>Microsoft Office PowerPoint</Application>
  <PresentationFormat>Экран (4:3)</PresentationFormat>
  <Paragraphs>69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Задачи:</vt:lpstr>
      <vt:lpstr>Гипотеза:  освоение навыков устного счета может сочетаться с развитием мелкой моторики.  </vt:lpstr>
      <vt:lpstr>Источники информации</vt:lpstr>
      <vt:lpstr>Слайд 8</vt:lpstr>
      <vt:lpstr>Слайд 9</vt:lpstr>
      <vt:lpstr>Слайд 10</vt:lpstr>
      <vt:lpstr>Средства развития мелкой моторики:</vt:lpstr>
      <vt:lpstr>Вывод:</vt:lpstr>
      <vt:lpstr>Слайд 13</vt:lpstr>
      <vt:lpstr>Календарный план по освоению работы с абакусом.</vt:lpstr>
      <vt:lpstr>Абакус состоит из: рамки; поперечной перекладины; спиц, проходящих сквозь перекладину; косточек, нанизанных на спицы. </vt:lpstr>
      <vt:lpstr>Правильная техника перемещения бусин:</vt:lpstr>
      <vt:lpstr>Оформление результатов, получение обратной связи.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ВСШ</cp:lastModifiedBy>
  <cp:revision>104</cp:revision>
  <dcterms:created xsi:type="dcterms:W3CDTF">2013-08-18T05:10:05Z</dcterms:created>
  <dcterms:modified xsi:type="dcterms:W3CDTF">2019-02-15T12:15:07Z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0x010100A229DDA61E4EEB41A6F1530F547A7E8C</vt:lpwstr>
  </property>
</Properties>
</file>