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4" r:id="rId3"/>
    <p:sldId id="315" r:id="rId4"/>
    <p:sldId id="316" r:id="rId5"/>
    <p:sldId id="340" r:id="rId6"/>
    <p:sldId id="318" r:id="rId7"/>
    <p:sldId id="341" r:id="rId8"/>
    <p:sldId id="257" r:id="rId9"/>
    <p:sldId id="336" r:id="rId10"/>
    <p:sldId id="342" r:id="rId11"/>
    <p:sldId id="337" r:id="rId12"/>
    <p:sldId id="338" r:id="rId13"/>
    <p:sldId id="339" r:id="rId14"/>
    <p:sldId id="330" r:id="rId15"/>
    <p:sldId id="331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34D19"/>
    <a:srgbClr val="33C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17" autoAdjust="0"/>
    <p:restoredTop sz="94660"/>
  </p:normalViewPr>
  <p:slideViewPr>
    <p:cSldViewPr>
      <p:cViewPr>
        <p:scale>
          <a:sx n="72" d="100"/>
          <a:sy n="72" d="100"/>
        </p:scale>
        <p:origin x="-1320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8B5E8-71A6-457D-A737-16B0BBCF3099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E7D54-564F-477D-86DE-3955F99F5D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6928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E7D54-564F-477D-86DE-3955F99F5D2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3765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E7D54-564F-477D-86DE-3955F99F5D2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376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therreferats.allbest.ru/mathematics/00007546_0.html" TargetMode="External"/><Relationship Id="rId2" Type="http://schemas.openxmlformats.org/officeDocument/2006/relationships/hyperlink" Target="http://www.referat-web.ru/content/referat/mathematics/mathematics49.ph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2342" y="1700808"/>
            <a:ext cx="4786346" cy="13388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dirty="0" smtClean="0">
                <a:ln w="19050">
                  <a:solidFill>
                    <a:srgbClr val="C00000"/>
                  </a:solidFill>
                  <a:prstDash val="solid"/>
                </a:ln>
              </a:rPr>
              <a:t>Проект по математике на тему: </a:t>
            </a:r>
            <a:r>
              <a:rPr lang="ru-RU" sz="2800" b="1" i="1" u="sng" dirty="0" smtClean="0"/>
              <a:t>« История возникновения десятичных дробей»</a:t>
            </a:r>
            <a:endParaRPr lang="ru-RU" sz="2500" b="1" dirty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15390" y="3501008"/>
            <a:ext cx="2607487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dirty="0" smtClean="0"/>
              <a:t>Выполнила:</a:t>
            </a:r>
            <a:endParaRPr lang="ru-RU" dirty="0"/>
          </a:p>
          <a:p>
            <a:r>
              <a:rPr lang="ru-RU" dirty="0" smtClean="0"/>
              <a:t>Вилкова Софья</a:t>
            </a:r>
          </a:p>
          <a:p>
            <a:r>
              <a:rPr lang="ru-RU" dirty="0" err="1" smtClean="0"/>
              <a:t>Ученикца</a:t>
            </a:r>
            <a:r>
              <a:rPr lang="ru-RU" dirty="0" smtClean="0"/>
              <a:t> 6 класса</a:t>
            </a:r>
            <a:endParaRPr lang="ru-RU" dirty="0"/>
          </a:p>
          <a:p>
            <a:r>
              <a:rPr lang="ru-RU" dirty="0"/>
              <a:t>Руководитель проекта:</a:t>
            </a:r>
          </a:p>
          <a:p>
            <a:r>
              <a:rPr lang="ru-RU" dirty="0"/>
              <a:t>учитель математики </a:t>
            </a:r>
          </a:p>
          <a:p>
            <a:r>
              <a:rPr lang="ru-RU" dirty="0"/>
              <a:t>и информатики </a:t>
            </a:r>
          </a:p>
          <a:p>
            <a:r>
              <a:rPr lang="ru-RU" dirty="0"/>
              <a:t>Новоселова М.В.</a:t>
            </a:r>
          </a:p>
          <a:p>
            <a:pPr algn="r"/>
            <a:endParaRPr lang="ru-RU" sz="2400" cap="none" spc="0" dirty="0">
              <a:ln w="19050">
                <a:solidFill>
                  <a:srgbClr val="00B050"/>
                </a:solidFill>
                <a:prstDash val="solid"/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3648" y="587124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МОУ «</a:t>
            </a:r>
            <a:r>
              <a:rPr lang="ru-RU" b="1" dirty="0" err="1" smtClean="0">
                <a:latin typeface="Bookman Old Style" pitchFamily="18" charset="0"/>
              </a:rPr>
              <a:t>Визимьярская</a:t>
            </a:r>
            <a:r>
              <a:rPr lang="ru-RU" b="1" dirty="0" smtClean="0">
                <a:latin typeface="Bookman Old Style" pitchFamily="18" charset="0"/>
              </a:rPr>
              <a:t> средняя общеобразовательная школа"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5393831"/>
            <a:ext cx="29694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cap="none" spc="0" dirty="0" smtClean="0">
                <a:ln w="19050">
                  <a:solidFill>
                    <a:srgbClr val="00B050"/>
                  </a:solidFill>
                  <a:prstDash val="solid"/>
                </a:ln>
              </a:rPr>
              <a:t>п. </a:t>
            </a:r>
            <a:r>
              <a:rPr lang="ru-RU" sz="2400" cap="none" spc="0" dirty="0" err="1" smtClean="0">
                <a:ln w="19050">
                  <a:solidFill>
                    <a:srgbClr val="00B050"/>
                  </a:solidFill>
                  <a:prstDash val="solid"/>
                </a:ln>
              </a:rPr>
              <a:t>Визимьяры</a:t>
            </a:r>
            <a:r>
              <a:rPr lang="ru-RU" sz="2400" cap="none" spc="0" dirty="0" smtClean="0">
                <a:ln w="19050">
                  <a:solidFill>
                    <a:srgbClr val="00B050"/>
                  </a:solidFill>
                  <a:prstDash val="solid"/>
                </a:ln>
              </a:rPr>
              <a:t>, 2024</a:t>
            </a:r>
            <a:endParaRPr lang="ru-RU" sz="2400" cap="none" spc="0" dirty="0">
              <a:ln w="19050">
                <a:solidFill>
                  <a:srgbClr val="00B050"/>
                </a:solidFill>
                <a:prstDash val="solid"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692696"/>
            <a:ext cx="60486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проекта: </a:t>
            </a:r>
            <a:endParaRPr 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000" b="1" i="1" dirty="0" smtClean="0"/>
          </a:p>
          <a:p>
            <a:pPr algn="ctr"/>
            <a:r>
              <a:rPr lang="ru-RU" sz="3000" b="1" i="1" dirty="0" smtClean="0"/>
              <a:t>Создать информационный продукт, отражающий историю возникновения десятичных дробей.</a:t>
            </a:r>
            <a:endParaRPr lang="ru-RU" sz="3000" b="1" dirty="0">
              <a:ln w="11430"/>
              <a:solidFill>
                <a:srgbClr val="134D1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960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615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Задачи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7356" y="1052736"/>
            <a:ext cx="6459060" cy="5019469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Выяснить, когда и  в каких древних источниках впервые упоминается о десятичных дробях.</a:t>
            </a:r>
          </a:p>
          <a:p>
            <a:pPr lvl="0"/>
            <a:r>
              <a:rPr lang="ru-RU" dirty="0" smtClean="0"/>
              <a:t>Проследить, как менялась запись десятичной дроби на протяжении нескольких веков.</a:t>
            </a:r>
          </a:p>
          <a:p>
            <a:pPr lvl="0"/>
            <a:r>
              <a:rPr lang="ru-RU" dirty="0" smtClean="0"/>
              <a:t>Выяснить, кто первый ввел в запись десятичной дроби запятую.</a:t>
            </a:r>
          </a:p>
          <a:p>
            <a:pPr lvl="0"/>
            <a:r>
              <a:rPr lang="ru-RU" dirty="0" smtClean="0"/>
              <a:t>Оформить результаты исследования в виде текстового документа и  презентации «История десятичных дробей» с помощью программы  </a:t>
            </a:r>
            <a:r>
              <a:rPr lang="en-US" dirty="0" smtClean="0"/>
              <a:t>Power Point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 Приобрести навыки самостоятельной работы с информацией, уметь видеть задачу    и  намечать пути ее решения.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1332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Источники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информации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976" y="1600200"/>
            <a:ext cx="7543824" cy="34718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n w="11430"/>
                <a:solidFill>
                  <a:srgbClr val="134D19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>
                <a:ln w="11430"/>
                <a:solidFill>
                  <a:srgbClr val="134D19"/>
                </a:solidFill>
                <a:latin typeface="Times New Roman" pitchFamily="18" charset="0"/>
                <a:cs typeface="Times New Roman" pitchFamily="18" charset="0"/>
              </a:rPr>
              <a:t>поиска информации мы используем учебники по </a:t>
            </a:r>
            <a:r>
              <a:rPr lang="ru-RU" b="1" dirty="0" smtClean="0">
                <a:ln w="11430"/>
                <a:solidFill>
                  <a:srgbClr val="134D19"/>
                </a:solidFill>
                <a:latin typeface="Times New Roman" pitchFamily="18" charset="0"/>
                <a:cs typeface="Times New Roman" pitchFamily="18" charset="0"/>
              </a:rPr>
              <a:t>математике и данные сети Интернет.  </a:t>
            </a:r>
            <a:endParaRPr lang="ru-RU" b="1" dirty="0">
              <a:ln w="11430"/>
              <a:solidFill>
                <a:srgbClr val="134D1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783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Древний </a:t>
            </a:r>
            <a:r>
              <a:rPr lang="ru-RU" dirty="0" smtClean="0"/>
              <a:t>К</a:t>
            </a:r>
            <a:r>
              <a:rPr lang="ru-RU" dirty="0" smtClean="0"/>
              <a:t>итай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Древнем Китае уже </a:t>
            </a:r>
            <a:r>
              <a:rPr lang="ru-RU" dirty="0" smtClean="0"/>
              <a:t>пользовались,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обозначали дробь словами, используя меры длины  </a:t>
            </a:r>
            <a:r>
              <a:rPr lang="ru-RU" b="1" i="1" dirty="0" err="1" smtClean="0"/>
              <a:t>чи</a:t>
            </a:r>
            <a:r>
              <a:rPr lang="ru-RU" b="1" i="1" dirty="0" smtClean="0"/>
              <a:t>,  </a:t>
            </a:r>
            <a:r>
              <a:rPr lang="ru-RU" b="1" i="1" dirty="0" err="1" smtClean="0"/>
              <a:t>цуни</a:t>
            </a:r>
            <a:r>
              <a:rPr lang="ru-RU" b="1" i="1" dirty="0" smtClean="0"/>
              <a:t>,  доли, порядковые,  шерстинки,  тончайшие,  паутинки.</a:t>
            </a:r>
            <a:endParaRPr lang="ru-RU" dirty="0" smtClean="0"/>
          </a:p>
          <a:p>
            <a:r>
              <a:rPr lang="ru-RU" dirty="0" smtClean="0"/>
              <a:t>Дробь вида 2,135436 выглядела так: </a:t>
            </a:r>
          </a:p>
          <a:p>
            <a:r>
              <a:rPr lang="ru-RU" dirty="0" smtClean="0"/>
              <a:t>2 </a:t>
            </a:r>
            <a:r>
              <a:rPr lang="ru-RU" dirty="0" err="1" smtClean="0"/>
              <a:t>чи</a:t>
            </a:r>
            <a:r>
              <a:rPr lang="ru-RU" dirty="0" smtClean="0"/>
              <a:t>, 1 </a:t>
            </a:r>
            <a:r>
              <a:rPr lang="ru-RU" dirty="0" err="1" smtClean="0"/>
              <a:t>цунь</a:t>
            </a:r>
            <a:r>
              <a:rPr lang="ru-RU" dirty="0" smtClean="0"/>
              <a:t>, 3 доли, 5 порядковых, 4 шерстинки, 3 тончайших, 6 паутинок.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04664"/>
            <a:ext cx="5904656" cy="9233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2836" y="543163"/>
            <a:ext cx="62464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i="1" dirty="0" err="1"/>
              <a:t>Джемшид</a:t>
            </a:r>
            <a:r>
              <a:rPr lang="ru-RU" sz="2500" b="1" i="1" dirty="0"/>
              <a:t> </a:t>
            </a:r>
            <a:r>
              <a:rPr lang="ru-RU" sz="2500" b="1" i="1" dirty="0" err="1"/>
              <a:t>Гиясэддин</a:t>
            </a:r>
            <a:r>
              <a:rPr lang="ru-RU" sz="2500" b="1" i="1" dirty="0"/>
              <a:t> ал-Каши</a:t>
            </a:r>
            <a:r>
              <a:rPr lang="ru-RU" sz="2500" dirty="0"/>
              <a:t>. </a:t>
            </a:r>
            <a:r>
              <a:rPr lang="ru-RU" sz="2500" dirty="0" smtClean="0"/>
              <a:t>Впервые </a:t>
            </a:r>
            <a:r>
              <a:rPr lang="ru-RU" sz="2500" dirty="0"/>
              <a:t>изложил учение о десятичных дробях.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1714488"/>
            <a:ext cx="4896544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/>
              <a:t>Он вводит специфическую для десятичных дробей запись: </a:t>
            </a:r>
            <a:r>
              <a:rPr lang="ru-RU" sz="2500" u="sng" dirty="0"/>
              <a:t>целая и дробная часть   пишутся в одной строке</a:t>
            </a:r>
            <a:r>
              <a:rPr lang="ru-RU" sz="2500" dirty="0"/>
              <a:t>. </a:t>
            </a:r>
          </a:p>
          <a:p>
            <a:r>
              <a:rPr lang="ru-RU" sz="2500" dirty="0"/>
              <a:t>Для отделения первой части от дробной он не применяет запятую, а пишет целую часть черными чернилами, дробную же – красными или отделяет целую часть от дробной</a:t>
            </a:r>
            <a:r>
              <a:rPr lang="ru-RU" sz="2500" u="sng" dirty="0"/>
              <a:t>  </a:t>
            </a:r>
            <a:r>
              <a:rPr lang="ru-RU" sz="2500" dirty="0"/>
              <a:t>вертикальной чертой.</a:t>
            </a:r>
          </a:p>
        </p:txBody>
      </p:sp>
      <p:pic>
        <p:nvPicPr>
          <p:cNvPr id="9218" name="Picture 2" descr="https://s3.amazonaws.com/s3.timetoast.com/public/uploads/photo/9345627/image/7252285287926371963feb2c5defcd5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3231379" cy="3286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5862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9901b059bf7808baa33f5b5a3144521-800x.jpg"/>
          <p:cNvPicPr>
            <a:picLocks noGrp="1" noChangeAspect="1"/>
          </p:cNvPicPr>
          <p:nvPr>
            <p:ph idx="1"/>
          </p:nvPr>
        </p:nvPicPr>
        <p:blipFill>
          <a:blip r:embed="rId2"/>
          <a:srcRect l="27507" t="7260" r="34611" b="12241"/>
          <a:stretch>
            <a:fillRect/>
          </a:stretch>
        </p:blipFill>
        <p:spPr>
          <a:xfrm>
            <a:off x="1214414" y="571480"/>
            <a:ext cx="3143272" cy="5009590"/>
          </a:xfrm>
        </p:spPr>
      </p:pic>
      <p:sp>
        <p:nvSpPr>
          <p:cNvPr id="5" name="Прямоугольник 4"/>
          <p:cNvSpPr/>
          <p:nvPr/>
        </p:nvSpPr>
        <p:spPr>
          <a:xfrm>
            <a:off x="4572000" y="1571612"/>
            <a:ext cx="421484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500" dirty="0" smtClean="0"/>
              <a:t>В 1579 году десятичные дроби применяются в «Математическом каноне» французского математика </a:t>
            </a:r>
            <a:r>
              <a:rPr lang="ru-RU" sz="2500" b="1" i="1" dirty="0" smtClean="0"/>
              <a:t>Франсуа Виета</a:t>
            </a:r>
            <a:r>
              <a:rPr lang="ru-RU" sz="2500" dirty="0" smtClean="0"/>
              <a:t> (1540-1603), опубликованном в Париже. </a:t>
            </a:r>
            <a:endParaRPr lang="ru-RU" sz="2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3600400" cy="4896544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2" name="Прямоугольник 1"/>
          <p:cNvSpPr/>
          <p:nvPr/>
        </p:nvSpPr>
        <p:spPr>
          <a:xfrm>
            <a:off x="4644008" y="1412776"/>
            <a:ext cx="410445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/>
              <a:t>Фламандский инженер и ученый </a:t>
            </a:r>
            <a:r>
              <a:rPr lang="ru-RU" sz="2500" b="1" i="1" dirty="0"/>
              <a:t>Симон </a:t>
            </a:r>
            <a:r>
              <a:rPr lang="ru-RU" sz="2500" b="1" i="1" dirty="0" err="1"/>
              <a:t>Стевин</a:t>
            </a:r>
            <a:r>
              <a:rPr lang="ru-RU" sz="2500" dirty="0"/>
              <a:t> (1548-1620), около 150 лет после  ал-Каши, изложил учение о десятичных дробях в Европе. </a:t>
            </a:r>
          </a:p>
          <a:p>
            <a:r>
              <a:rPr lang="ru-RU" sz="2500" dirty="0"/>
              <a:t>Его и считают изобретателем десятичных дробей.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2420888"/>
            <a:ext cx="3466728" cy="114300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 </a:t>
            </a:r>
            <a:r>
              <a:rPr lang="ru-RU" sz="2800" dirty="0"/>
              <a:t>Запятая в записи дробей впервые встречается в 1592г., а в 1617г. шотландский математик Джон Непер предложил отделять десятичные знаки от целого числа либо запятой, либо точкой. </a:t>
            </a:r>
          </a:p>
        </p:txBody>
      </p:sp>
      <p:pic>
        <p:nvPicPr>
          <p:cNvPr id="4" name="Объект 3" descr="C:\Users\всш_13\Downloads\gettyimages-1085309916-1024x1024.jpg"/>
          <p:cNvPicPr>
            <a:picLocks noGrp="1"/>
          </p:cNvPicPr>
          <p:nvPr>
            <p:ph idx="1"/>
          </p:nvPr>
        </p:nvPicPr>
        <p:blipFill>
          <a:blip r:embed="rId2" cstate="print"/>
          <a:srcRect l="9158" r="6775" b="22182"/>
          <a:stretch>
            <a:fillRect/>
          </a:stretch>
        </p:blipFill>
        <p:spPr bwMode="auto">
          <a:xfrm>
            <a:off x="467544" y="764704"/>
            <a:ext cx="47525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29756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kepler_etch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428736"/>
            <a:ext cx="2659310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4572000" y="1142984"/>
            <a:ext cx="3000380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/>
              <a:t>Современную запись десятичных дробей т.е. отделение целой части запятой, предложил Иоганн Кеплер (1571 - 1630 гг.). В странах где говорят по английский (Англия, США, Канада и др.), вместо запятой пишут точку. </a:t>
            </a:r>
            <a:endParaRPr lang="ru-RU" sz="2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9912" y="620688"/>
            <a:ext cx="4834880" cy="5328592"/>
          </a:xfrm>
        </p:spPr>
        <p:txBody>
          <a:bodyPr>
            <a:noAutofit/>
          </a:bodyPr>
          <a:lstStyle/>
          <a:p>
            <a:r>
              <a:rPr lang="ru-RU" sz="2500" dirty="0"/>
              <a:t>В «Арифметика, сиречь наука числительная» (1703) первого русского педагога-математика Леонтия Филипповича Магницкого (1669-1739) десятичным дробям была отведена отдельная глава. </a:t>
            </a:r>
            <a:r>
              <a:rPr lang="ru-RU" sz="2500" dirty="0" smtClean="0"/>
              <a:t>Выход </a:t>
            </a:r>
            <a:r>
              <a:rPr lang="ru-RU" sz="2500" dirty="0"/>
              <a:t>в 1703 г. Книги Магницкого явился важным фактом в истории математического просвещения в России</a:t>
            </a:r>
            <a:r>
              <a:rPr lang="ru-RU" sz="2500" dirty="0" smtClean="0"/>
              <a:t>. </a:t>
            </a:r>
            <a:endParaRPr lang="ru-RU" sz="2500" dirty="0"/>
          </a:p>
        </p:txBody>
      </p:sp>
      <p:pic>
        <p:nvPicPr>
          <p:cNvPr id="4" name="Рисунок 3" descr="https://soiro64.ru/wp-content/uploads/2023/06/19-ijunja_foto-1536x1152.jpg"/>
          <p:cNvPicPr/>
          <p:nvPr/>
        </p:nvPicPr>
        <p:blipFill rotWithShape="1">
          <a:blip r:embed="rId2"/>
          <a:srcRect l="38232" t="7667" r="31372" b="48903"/>
          <a:stretch/>
        </p:blipFill>
        <p:spPr bwMode="auto">
          <a:xfrm>
            <a:off x="323528" y="836712"/>
            <a:ext cx="3589379" cy="425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33462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1487" y="620688"/>
            <a:ext cx="3822179" cy="5347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3851895" cy="554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2102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18111932"/>
              </p:ext>
            </p:extLst>
          </p:nvPr>
        </p:nvGraphicFramePr>
        <p:xfrm>
          <a:off x="683568" y="476672"/>
          <a:ext cx="7992888" cy="4910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1423"/>
                <a:gridCol w="1513692"/>
                <a:gridCol w="1531929"/>
                <a:gridCol w="1895844"/>
              </a:tblGrid>
              <a:tr h="53179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Обозначение дроби 2,135436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Время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введения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</a:rPr>
                        <a:t>Фамилия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</a:rPr>
                        <a:t>ученого</a:t>
                      </a:r>
                      <a:endParaRPr lang="ru-RU" sz="1600" b="1" kern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</a:rPr>
                        <a:t>Страна (город)</a:t>
                      </a:r>
                      <a:endParaRPr lang="ru-RU" sz="1600" b="1" kern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/>
                </a:tc>
              </a:tr>
              <a:tr h="913416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2 </a:t>
                      </a:r>
                      <a:r>
                        <a:rPr lang="ru-RU" sz="1600" kern="0" dirty="0" err="1">
                          <a:effectLst/>
                        </a:rPr>
                        <a:t>чи</a:t>
                      </a:r>
                      <a:r>
                        <a:rPr lang="ru-RU" sz="1600" kern="0" dirty="0">
                          <a:effectLst/>
                        </a:rPr>
                        <a:t>, 1 </a:t>
                      </a:r>
                      <a:r>
                        <a:rPr lang="ru-RU" sz="1600" kern="0" dirty="0" err="1">
                          <a:effectLst/>
                        </a:rPr>
                        <a:t>цунь</a:t>
                      </a:r>
                      <a:r>
                        <a:rPr lang="ru-RU" sz="1600" kern="0" dirty="0">
                          <a:effectLst/>
                        </a:rPr>
                        <a:t>, 3 доли,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5 порядковых, 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4 шерстинки, 3 тончайших, 6 паутинок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III век 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 err="1">
                          <a:effectLst/>
                        </a:rPr>
                        <a:t>Лю-Хуэй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Китай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</a:tr>
              <a:tr h="1076526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2 </a:t>
                      </a:r>
                      <a:r>
                        <a:rPr lang="ru-RU" sz="1600" kern="0" dirty="0" err="1">
                          <a:effectLst/>
                        </a:rPr>
                        <a:t>чжана</a:t>
                      </a:r>
                      <a:r>
                        <a:rPr lang="ru-RU" sz="1600" kern="0" dirty="0">
                          <a:effectLst/>
                        </a:rPr>
                        <a:t>, 1 </a:t>
                      </a:r>
                      <a:r>
                        <a:rPr lang="ru-RU" sz="1600" kern="0" dirty="0" err="1">
                          <a:effectLst/>
                        </a:rPr>
                        <a:t>чи</a:t>
                      </a:r>
                      <a:r>
                        <a:rPr lang="ru-RU" sz="1600" kern="0" dirty="0">
                          <a:effectLst/>
                        </a:rPr>
                        <a:t>, 3 </a:t>
                      </a:r>
                      <a:r>
                        <a:rPr lang="ru-RU" sz="1600" kern="0" dirty="0" err="1">
                          <a:effectLst/>
                        </a:rPr>
                        <a:t>цуня</a:t>
                      </a:r>
                      <a:r>
                        <a:rPr lang="ru-RU" sz="1600" kern="0" dirty="0">
                          <a:effectLst/>
                        </a:rPr>
                        <a:t>,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5 долей, 4 порядковых, 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3 шерстинки, 6 тончайших, 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0 паутинок 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</a:rPr>
                        <a:t>V век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 err="1">
                          <a:effectLst/>
                        </a:rPr>
                        <a:t>Цзу-Чун-Чжи</a:t>
                      </a:r>
                      <a:endParaRPr lang="ru-RU" sz="1600" b="1" kern="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</a:rPr>
                        <a:t>Китай</a:t>
                      </a:r>
                      <a:endParaRPr lang="ru-RU" sz="1600" b="1" kern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</a:tr>
              <a:tr h="56205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 |135436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2 135436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1427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ал-Каши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Самарканд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</a:tr>
              <a:tr h="368697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 </a:t>
                      </a:r>
                      <a:r>
                        <a:rPr lang="ru-RU" sz="1600" u="sng" baseline="30000">
                          <a:effectLst/>
                        </a:rPr>
                        <a:t>135436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Ф. Виет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Франция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</a:tr>
              <a:tr h="56205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2.135436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1492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1593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Ф.Пеллос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Хр.Клавий Дж. Непер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Италия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Германия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Шотландия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</a:tr>
              <a:tr h="56205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2,135436 </a:t>
                      </a:r>
                    </a:p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2.135436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1592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1617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Д.Мадисини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Дж. Непер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Италия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Шотландия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3" marR="48933" marT="24467" marB="2446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5836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+mn-ea"/>
                <a:cs typeface="Times New Roman" pitchFamily="18" charset="0"/>
              </a:rPr>
              <a:t>Вывод.</a:t>
            </a:r>
            <a:br>
              <a:rPr lang="ru-RU" alt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75656" y="1052736"/>
            <a:ext cx="7488832" cy="5073427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Математика </a:t>
            </a:r>
            <a:r>
              <a:rPr lang="ru-RU" dirty="0"/>
              <a:t>- одна из древнейших наук, и ее первые шаги связаны с первыми же шагами человеческого разума. Она возникла в трудовой деятельности людей. </a:t>
            </a:r>
            <a:r>
              <a:rPr lang="ru-RU" dirty="0" smtClean="0"/>
              <a:t>Для </a:t>
            </a:r>
            <a:r>
              <a:rPr lang="ru-RU" dirty="0"/>
              <a:t>мореплавателей нужны были точные карты, для купцов быстрые и правильные расчеты без обмана, для строительства станков, кораблей, храмов и жилищ – выверенные до 1мм чертежи. Жизнь ставила перед учеными задачу упростить вычисления, увеличить их точность и скорость. Этим требованиям удовлетворяли десятичные дроби.</a:t>
            </a:r>
          </a:p>
          <a:p>
            <a:r>
              <a:rPr lang="ru-RU" dirty="0"/>
              <a:t>Так к десятичным дробям математики пришли в разные времена в Азии и в Европе. </a:t>
            </a:r>
          </a:p>
          <a:p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собранным материалам мы оформили текстовый документ, отражающий историю возникновения десятичных </a:t>
            </a:r>
            <a:r>
              <a:rPr lang="ru-RU" dirty="0" smtClean="0"/>
              <a:t>дробей и презентацию. </a:t>
            </a:r>
            <a:endParaRPr lang="ru-RU" dirty="0"/>
          </a:p>
          <a:p>
            <a:r>
              <a:rPr lang="ru-RU" dirty="0"/>
              <a:t>Цель данного проекта достигнута.</a:t>
            </a:r>
          </a:p>
          <a:p>
            <a:r>
              <a:rPr lang="ru-RU" dirty="0"/>
              <a:t>Информация по проекту размещена на сайте школы.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5515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404664"/>
            <a:ext cx="5881286" cy="131780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+mn-ea"/>
                <a:cs typeface="Times New Roman" pitchFamily="18" charset="0"/>
              </a:rPr>
              <a:t>Используемые источники: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65104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1</a:t>
            </a:r>
            <a:r>
              <a:rPr lang="ru-RU" b="1" i="1" dirty="0"/>
              <a:t>.</a:t>
            </a:r>
            <a:r>
              <a:rPr lang="ru-RU" dirty="0"/>
              <a:t> </a:t>
            </a:r>
            <a:r>
              <a:rPr lang="ru-RU" i="1" u="sng" dirty="0">
                <a:hlinkClick r:id="rId2"/>
              </a:rPr>
              <a:t>http://www.referat-web.ru/content/referat/mathematics/mathematics49.php</a:t>
            </a:r>
            <a:endParaRPr lang="ru-RU" dirty="0"/>
          </a:p>
          <a:p>
            <a:r>
              <a:rPr lang="ru-RU" b="1" i="1" dirty="0"/>
              <a:t>2.</a:t>
            </a:r>
            <a:r>
              <a:rPr lang="ru-RU" dirty="0"/>
              <a:t> </a:t>
            </a:r>
            <a:r>
              <a:rPr lang="ru-RU" i="1" u="sng" dirty="0">
                <a:hlinkClick r:id="rId3"/>
              </a:rPr>
              <a:t>http://otherreferats.allbest.ru/mathematics/00007546_0.html</a:t>
            </a:r>
            <a:endParaRPr lang="ru-RU" dirty="0"/>
          </a:p>
          <a:p>
            <a:r>
              <a:rPr lang="ru-RU" b="1" i="1" dirty="0"/>
              <a:t>3.</a:t>
            </a:r>
            <a:r>
              <a:rPr lang="ru-RU" dirty="0"/>
              <a:t> </a:t>
            </a:r>
            <a:r>
              <a:rPr lang="ru-RU" b="1" i="1" dirty="0"/>
              <a:t>Путешествие в историю математики или Как люди учились считать: Книга для тех, кто учит и учится. М.: Педагогика-Пресс, 1995. 168 с.</a:t>
            </a:r>
            <a:endParaRPr lang="ru-RU" dirty="0"/>
          </a:p>
          <a:p>
            <a:r>
              <a:rPr lang="ru-RU" b="1" i="1" dirty="0"/>
              <a:t>4.</a:t>
            </a:r>
            <a:r>
              <a:rPr lang="ru-RU" dirty="0"/>
              <a:t> </a:t>
            </a:r>
            <a:r>
              <a:rPr lang="ru-RU" b="1" i="1" dirty="0" err="1"/>
              <a:t>Депман</a:t>
            </a:r>
            <a:r>
              <a:rPr lang="ru-RU" b="1" i="1" dirty="0"/>
              <a:t> И.Я. История арифметики. М.: Просвещение, 1965</a:t>
            </a:r>
            <a:endParaRPr lang="ru-RU" dirty="0"/>
          </a:p>
          <a:p>
            <a:r>
              <a:rPr lang="ru-RU" b="1" i="1" dirty="0"/>
              <a:t>5.</a:t>
            </a:r>
            <a:r>
              <a:rPr lang="ru-RU" dirty="0"/>
              <a:t> </a:t>
            </a:r>
            <a:r>
              <a:rPr lang="ru-RU" b="1" i="1" dirty="0"/>
              <a:t>http://tolian1999.narod.ru/mywork.html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6135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H="1">
            <a:off x="1375115" y="1772816"/>
            <a:ext cx="6500858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Благодарю</a:t>
            </a:r>
            <a:endParaRPr lang="ru-RU" sz="66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 внимание!</a:t>
            </a:r>
          </a:p>
          <a:p>
            <a:pPr algn="ctr"/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3804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C02B2CE-7368-42B6-B15A-8324F85366E0}"/>
</file>

<file path=customXml/itemProps2.xml><?xml version="1.0" encoding="utf-8"?>
<ds:datastoreItem xmlns:ds="http://schemas.openxmlformats.org/officeDocument/2006/customXml" ds:itemID="{BF1CD901-319D-4051-9933-BBC6671B1364}"/>
</file>

<file path=customXml/itemProps3.xml><?xml version="1.0" encoding="utf-8"?>
<ds:datastoreItem xmlns:ds="http://schemas.openxmlformats.org/officeDocument/2006/customXml" ds:itemID="{6C8E3675-0CDE-4790-8D29-6CAA7566DB39}"/>
</file>

<file path=docProps/app.xml><?xml version="1.0" encoding="utf-8"?>
<Properties xmlns="http://schemas.openxmlformats.org/officeDocument/2006/extended-properties" xmlns:vt="http://schemas.openxmlformats.org/officeDocument/2006/docPropsVTypes">
  <TotalTime>3278</TotalTime>
  <Words>656</Words>
  <Application>Microsoft Office PowerPoint</Application>
  <PresentationFormat>Экран (4:3)</PresentationFormat>
  <Paragraphs>89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Задачи</vt:lpstr>
      <vt:lpstr>Источники информации</vt:lpstr>
      <vt:lpstr>Древний Китай</vt:lpstr>
      <vt:lpstr>Слайд 6</vt:lpstr>
      <vt:lpstr>Слайд 7</vt:lpstr>
      <vt:lpstr>Слайд 8</vt:lpstr>
      <vt:lpstr> Запятая в записи дробей впервые встречается в 1592г., а в 1617г. шотландский математик Джон Непер предложил отделять десятичные знаки от целого числа либо запятой, либо точкой. </vt:lpstr>
      <vt:lpstr>Слайд 10</vt:lpstr>
      <vt:lpstr>Слайд 11</vt:lpstr>
      <vt:lpstr>Слайд 12</vt:lpstr>
      <vt:lpstr>Слайд 13</vt:lpstr>
      <vt:lpstr>Вывод. </vt:lpstr>
      <vt:lpstr>Используемые источники: 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всш_13</cp:lastModifiedBy>
  <cp:revision>166</cp:revision>
  <dcterms:created xsi:type="dcterms:W3CDTF">2013-08-18T05:10:05Z</dcterms:created>
  <dcterms:modified xsi:type="dcterms:W3CDTF">2024-03-04T13:33:14Z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