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86" r:id="rId4"/>
    <p:sldId id="287" r:id="rId5"/>
    <p:sldId id="288" r:id="rId6"/>
    <p:sldId id="272" r:id="rId7"/>
    <p:sldId id="277" r:id="rId8"/>
    <p:sldId id="289" r:id="rId9"/>
    <p:sldId id="290" r:id="rId10"/>
    <p:sldId id="291" r:id="rId11"/>
    <p:sldId id="292" r:id="rId12"/>
    <p:sldId id="279" r:id="rId13"/>
    <p:sldId id="293" r:id="rId14"/>
    <p:sldId id="294" r:id="rId15"/>
    <p:sldId id="280" r:id="rId16"/>
    <p:sldId id="295" r:id="rId17"/>
    <p:sldId id="281" r:id="rId18"/>
    <p:sldId id="296" r:id="rId19"/>
    <p:sldId id="278" r:id="rId20"/>
    <p:sldId id="263" r:id="rId21"/>
    <p:sldId id="297" r:id="rId22"/>
    <p:sldId id="298" r:id="rId23"/>
    <p:sldId id="299" r:id="rId24"/>
    <p:sldId id="301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579" autoAdjust="0"/>
  </p:normalViewPr>
  <p:slideViewPr>
    <p:cSldViewPr>
      <p:cViewPr varScale="1">
        <p:scale>
          <a:sx n="101" d="100"/>
          <a:sy n="101" d="100"/>
        </p:scale>
        <p:origin x="-18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12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16DA890-17DB-45E6-AE78-CA4597E544E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19A6931-780C-491C-A366-8E35C78F0A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16DA890-17DB-45E6-AE78-CA4597E544E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19A6931-780C-491C-A366-8E35C78F0A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16DA890-17DB-45E6-AE78-CA4597E544E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19A6931-780C-491C-A366-8E35C78F0A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A890-17DB-45E6-AE78-CA4597E544E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A6931-780C-491C-A366-8E35C78F0A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A890-17DB-45E6-AE78-CA4597E544E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A6931-780C-491C-A366-8E35C78F0A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16DA890-17DB-45E6-AE78-CA4597E544E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19A6931-780C-491C-A366-8E35C78F0A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A890-17DB-45E6-AE78-CA4597E544E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A6931-780C-491C-A366-8E35C78F0A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16DA890-17DB-45E6-AE78-CA4597E544E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19A6931-780C-491C-A366-8E35C78F0A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16DA890-17DB-45E6-AE78-CA4597E544E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19A6931-780C-491C-A366-8E35C78F0A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A890-17DB-45E6-AE78-CA4597E544E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A6931-780C-491C-A366-8E35C78F0A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A890-17DB-45E6-AE78-CA4597E544E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A6931-780C-491C-A366-8E35C78F0A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16DA890-17DB-45E6-AE78-CA4597E544E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19A6931-780C-491C-A366-8E35C78F0A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B%D0%B0%D1%82%D0%B8%D0%BD%D1%81%D0%BA%D0%B8%D0%B9_%D1%8F%D0%B7%D1%8B%D0%BA" TargetMode="External"/><Relationship Id="rId2" Type="http://schemas.openxmlformats.org/officeDocument/2006/relationships/hyperlink" Target="https://ru.wikipedia.org/wiki/%D0%94%D1%80%D0%B5%D0%B2%D0%BD%D0%B5%D0%B3%D1%80%D0%B5%D1%87%D0%B5%D1%81%D0%BA%D0%B8%D0%B9_%D1%8F%D0%B7%D1%8B%D0%B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V_%D0%B2%D0%B5%D0%BA_%D0%B4%D0%BE_%D0%BD._%D1%8D." TargetMode="External"/><Relationship Id="rId5" Type="http://schemas.openxmlformats.org/officeDocument/2006/relationships/hyperlink" Target="https://ru.wikipedia.org/wiki/%D0%92%D1%8B%D1%87%D0%B8%D1%81%D0%BB%D0%B5%D0%BD%D0%B8%D0%B5" TargetMode="External"/><Relationship Id="rId4" Type="http://schemas.openxmlformats.org/officeDocument/2006/relationships/hyperlink" Target="https://ru.wikipedia.org/wiki/%D0%90%D1%80%D0%B8%D1%84%D0%BC%D0%B5%D1%82%D0%B8%D0%BA%D0%B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ru.wikipedia.org/wiki/%D0%92%D0%B0%D0%B2%D0%B8%D0%BB%D0%BE%D0%BD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ru.wikipedia.org/wiki/%D0%90%D1%80%D0%B0%D0%B1%D1%8B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https://ru.wikipedia.org/wiki/XVIII_%D0%B2%D0%B5%D0%BA" TargetMode="External"/><Relationship Id="rId7" Type="http://schemas.openxmlformats.org/officeDocument/2006/relationships/hyperlink" Target="https://ru.wikipedia.org/wiki/%D0%90%D0%BB%D0%B3%D0%BE%D1%80%D0%B8%D1%82%D0%BC%D0%B8%D0%B7%D0%B0%D1%86%D0%B8%D1%8F" TargetMode="External"/><Relationship Id="rId2" Type="http://schemas.openxmlformats.org/officeDocument/2006/relationships/hyperlink" Target="https://ru.wikipedia.org/wiki/%D0%95%D0%B2%D1%80%D0%BE%D0%BF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2%D1%8B%D1%87%D0%B8%D1%81%D0%BB%D0%B5%D0%BD%D0%B8%D0%B5" TargetMode="External"/><Relationship Id="rId5" Type="http://schemas.openxmlformats.org/officeDocument/2006/relationships/hyperlink" Target="https://ru.wikipedia.org/wiki/%D0%90%D1%80%D0%B8%D1%84%D0%BC%D0%B5%D1%82%D0%B8%D0%BA%D0%B0" TargetMode="External"/><Relationship Id="rId4" Type="http://schemas.openxmlformats.org/officeDocument/2006/relationships/hyperlink" Target="https://ru.wikipedia.org/wiki/%D0%A1%D1%80%D0%B5%D0%B4%D0%BD%D0%B8%D0%B5_%D0%B2%D0%B5%D0%BA%D0%B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A%D1%83%D0%BA%D1%83%D1%80%D1%83%D0%B7%D0%B0" TargetMode="External"/><Relationship Id="rId2" Type="http://schemas.openxmlformats.org/officeDocument/2006/relationships/hyperlink" Target="https://ru.wikipedia.org/wiki/X_%D0%B2%D0%B5%D0%B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E%D0%BF%D0%B0%D0%BD%D0%B0" TargetMode="External"/><Relationship Id="rId2" Type="http://schemas.openxmlformats.org/officeDocument/2006/relationships/hyperlink" Target="https://ru.wikipedia.org/wiki/%D0%98%D0%BC%D0%BF%D0%B5%D1%80%D0%B8%D1%8F_%D0%B8%D0%BD%D0%BA%D0%BE%D0%B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s://ru.wikipedia.org/wiki/%D0%A4%D0%B8%D0%B1%D0%BE%D0%BD%D0%B0%D1%87%D1%87%D0%B8%D0%B5%D0%B2%D0%B0_%D1%81%D0%B8%D1%81%D1%82%D0%B5%D0%BC%D0%B0_%D1%81%D1%87%D0%B8%D1%81%D0%BB%D0%B5%D0%BD%D0%B8%D1%8F" TargetMode="External"/><Relationship Id="rId4" Type="http://schemas.openxmlformats.org/officeDocument/2006/relationships/hyperlink" Target="https://ru.wikipedia.org/wiki/%D0%9A%D0%B8%D0%BF%D1%83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1%83%D0%B0%D0%BD%D1%8C%D0%BF%D0%B0%D0%BD%D1%8C" TargetMode="External"/><Relationship Id="rId2" Type="http://schemas.openxmlformats.org/officeDocument/2006/relationships/hyperlink" Target="https://ru.wikipedia.org/wiki/%D0%9A%D0%B8%D1%82%D0%B0%D0%B9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hyperlink" Target="https://ru.wikipedia.org/wiki/%D0%A1%D0%BE%D1%80%D0%BE%D0%B1%D0%B0%D0%BD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0%D0%BE%D1%81%D1%81%D0%B8%D1%8F" TargetMode="External"/><Relationship Id="rId2" Type="http://schemas.openxmlformats.org/officeDocument/2006/relationships/hyperlink" Target="https://ru.wikipedia.org/wiki/%D0%A1%D1%87%D1%91%D1%82%D1%8B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hyperlink" Target="https://ru.wikipedia.org/wiki/XVI_%D0%B2%D0%B5%D0%BA" TargetMode="External"/><Relationship Id="rId4" Type="http://schemas.openxmlformats.org/officeDocument/2006/relationships/hyperlink" Target="https://ru.wikipedia.org/wiki/XV_%D0%B2%D0%B5%D0%BA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&#1084;&#1077;&#1085;&#1090;&#1072;&#1083;&#1100;&#1085;&#1072;&#1103;%20&#1072;&#1088;&#1080;&#1092;&#1084;&#1077;&#1090;&#1080;&#1082;&#1072;/&#1052;&#1077;&#1085;&#1090;&#1072;&#1083;&#1100;&#1085;&#1072;&#1103;%20&#1072;&#1088;&#1080;&#1092;&#1084;&#1077;&#1090;&#1080;&#1082;&#1072;_%20&#1059;&#1088;&#1086;&#1082;%207%20&#1048;&#1079;&#1091;&#1095;&#1072;&#1077;&#1084;%20&#1076;&#1077;&#1081;&#1089;&#1090;&#1074;&#1080;&#1077;%20%208.mp4" TargetMode="External"/><Relationship Id="rId3" Type="http://schemas.openxmlformats.org/officeDocument/2006/relationships/hyperlink" Target="&#1084;&#1077;&#1085;&#1090;&#1072;&#1083;&#1100;&#1085;&#1072;&#1103;%20&#1072;&#1088;&#1080;&#1092;&#1084;&#1077;&#1090;&#1080;&#1082;&#1072;/&#1052;&#1077;&#1085;&#1090;&#1072;&#1083;&#1100;&#1085;&#1072;&#1103;%20&#1072;&#1088;&#1080;&#1092;&#1084;&#1077;&#1090;&#1080;&#1082;&#1072;_%20&#1059;&#1088;&#1086;&#1082;%202%20&#1057;&#1083;&#1086;&#1078;&#1077;&#1085;&#1080;&#1077;%20&#1074;%20&#1087;&#1103;&#1090;&#1077;&#1088;&#1082;&#1077;%20&#1080;%20&#1076;&#1077;&#1089;&#1103;&#1090;&#1082;&#1077;.mp4" TargetMode="External"/><Relationship Id="rId7" Type="http://schemas.openxmlformats.org/officeDocument/2006/relationships/hyperlink" Target="&#1084;&#1077;&#1085;&#1090;&#1072;&#1083;&#1100;&#1085;&#1072;&#1103;%20&#1072;&#1088;&#1080;&#1092;&#1084;&#1077;&#1090;&#1080;&#1082;&#1072;/&#1052;&#1077;&#1085;&#1090;&#1072;&#1083;&#1100;&#1085;&#1072;&#1103;%20&#1072;&#1088;&#1080;&#1092;&#1084;&#1077;&#1090;&#1080;&#1082;&#1072;_%20&#1059;&#1088;&#1086;&#1082;%206%20&#1048;&#1079;&#1091;&#1095;&#1072;&#1077;&#1084;%20&#1076;&#1077;&#1081;&#1089;&#1090;&#1074;&#1080;&#1077;%20%207.mp4" TargetMode="External"/><Relationship Id="rId2" Type="http://schemas.openxmlformats.org/officeDocument/2006/relationships/hyperlink" Target="&#1084;&#1077;&#1085;&#1090;&#1072;&#1083;&#1100;&#1085;&#1072;&#1103;%20&#1072;&#1088;&#1080;&#1092;&#1084;&#1077;&#1090;&#1080;&#1082;&#1072;/&#1052;&#1077;&#1085;&#1090;&#1072;&#1083;&#1100;&#1085;&#1072;&#1103;%20&#1072;&#1088;&#1080;&#1092;&#1084;&#1077;&#1090;&#1080;&#1082;&#1072;_%20&#1059;&#1088;&#1086;&#1082;%201%20&#1047;&#1085;&#1072;&#1082;&#1086;&#1084;&#1089;&#1090;&#1074;&#1086;%20&#1089;%20&#1072;&#1073;&#1072;&#1082;&#1091;&#1089;&#1086;&#1084;,%20&#1087;&#1088;&#1103;&#1084;&#1086;&#1081;%20&#1089;&#1095;&#1077;&#1090;.mp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&#1084;&#1077;&#1085;&#1090;&#1072;&#1083;&#1100;&#1085;&#1072;&#1103;%20&#1072;&#1088;&#1080;&#1092;&#1084;&#1077;&#1090;&#1080;&#1082;&#1072;/&#1052;&#1077;&#1085;&#1090;&#1072;&#1083;&#1100;&#1085;&#1072;&#1103;%20&#1072;&#1088;&#1080;&#1092;&#1084;&#1077;&#1090;&#1080;&#1082;&#1072;_%20&#1059;&#1088;&#1086;&#1082;%205%20&#1048;&#1079;&#1091;&#1095;&#1072;&#1077;&#1084;%20&#1076;&#1077;&#1081;&#1089;&#1090;&#1074;&#1080;&#1077;%20%206.mp4" TargetMode="External"/><Relationship Id="rId5" Type="http://schemas.openxmlformats.org/officeDocument/2006/relationships/hyperlink" Target="&#1084;&#1077;&#1085;&#1090;&#1072;&#1083;&#1100;&#1085;&#1072;&#1103;%20&#1072;&#1088;&#1080;&#1092;&#1084;&#1077;&#1090;&#1080;&#1082;&#1072;/&#1052;&#1077;&#1085;&#1090;&#1072;&#1083;&#1100;&#1085;&#1072;&#1103;%20&#1072;&#1088;&#1080;&#1092;&#1084;&#1077;&#1090;&#1080;&#1082;&#1072;_%20&#1059;&#1088;&#1086;&#1082;%204%20&#1048;&#1079;&#1091;&#1095;&#1072;&#1077;&#1084;%20&#1076;&#1077;&#1081;&#1089;&#1090;&#1074;&#1080;&#1077;%20%205.mp4" TargetMode="External"/><Relationship Id="rId10" Type="http://schemas.openxmlformats.org/officeDocument/2006/relationships/hyperlink" Target="&#1084;&#1077;&#1085;&#1090;&#1072;&#1083;&#1100;&#1085;&#1072;&#1103;%20&#1072;&#1088;&#1080;&#1092;&#1084;&#1077;&#1090;&#1080;&#1082;&#1072;/&#1052;&#1077;&#1085;&#1090;&#1072;&#1083;&#1100;&#1085;&#1072;&#1103;%20&#1072;&#1088;&#1080;&#1092;&#1084;&#1077;&#1090;&#1080;&#1082;&#1072;_%20&#1059;&#1088;&#1086;&#1082;%209%20&#1059;&#1095;&#1080;&#1084;&#1089;&#1103;%20&#1084;&#1077;&#1085;&#1090;&#1072;&#1083;&#1100;&#1085;&#1086;&#1084;&#1091;%20&#1089;&#1095;&#1077;&#1090;&#1091;.mp4" TargetMode="External"/><Relationship Id="rId4" Type="http://schemas.openxmlformats.org/officeDocument/2006/relationships/hyperlink" Target="&#1084;&#1077;&#1085;&#1090;&#1072;&#1083;&#1100;&#1085;&#1072;&#1103;%20&#1072;&#1088;&#1080;&#1092;&#1084;&#1077;&#1090;&#1080;&#1082;&#1072;/&#1052;&#1077;&#1085;&#1090;&#1072;&#1083;&#1100;&#1085;&#1072;&#1103;%20&#1072;&#1088;&#1080;&#1092;&#1084;&#1077;&#1090;&#1080;&#1082;&#1072;_%20&#1059;&#1088;&#1086;&#1082;%203%20&#1055;&#1088;&#1080;&#1073;&#1072;&#1074;&#1083;&#1103;&#1077;&#1084;%201,%202,%203,%204.mp4" TargetMode="External"/><Relationship Id="rId9" Type="http://schemas.openxmlformats.org/officeDocument/2006/relationships/hyperlink" Target="&#1084;&#1077;&#1085;&#1090;&#1072;&#1083;&#1100;&#1085;&#1072;&#1103;%20&#1072;&#1088;&#1080;&#1092;&#1084;&#1077;&#1090;&#1080;&#1082;&#1072;/&#1052;&#1077;&#1085;&#1090;&#1072;&#1083;&#1100;&#1085;&#1072;&#1103;%20&#1072;&#1088;&#1080;&#1092;&#1084;&#1077;&#1090;&#1080;&#1082;&#1072;_%20&#1059;&#1088;&#1086;&#1082;%208%20&#1048;&#1079;&#1091;&#1095;&#1072;&#1077;&#1084;%20&#1076;&#1077;&#1081;&#1089;&#1090;&#1074;&#1080;&#1077;%20%209.mp4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nsportal.ru/marina-vladimirovna-novoselova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5006" y="1268760"/>
            <a:ext cx="7772400" cy="3215207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 по математике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Абакус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устройство для устного счета. 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древних времен до наших дней.»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8024" y="3886200"/>
            <a:ext cx="3960440" cy="199107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 </a:t>
            </a:r>
          </a:p>
          <a:p>
            <a:r>
              <a:rPr lang="ru-RU" dirty="0">
                <a:solidFill>
                  <a:schemeClr val="tx1"/>
                </a:solidFill>
              </a:rPr>
              <a:t>Выполнил: учащийся </a:t>
            </a:r>
            <a:r>
              <a:rPr lang="ru-RU" dirty="0" smtClean="0">
                <a:solidFill>
                  <a:schemeClr val="tx1"/>
                </a:solidFill>
              </a:rPr>
              <a:t>6 класса 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Степанов Кирилл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Руководитель: учитель математики и  информатики Новоселова Марина Владимировна.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332656"/>
            <a:ext cx="7776864" cy="648072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0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None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 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МОУ «</a:t>
            </a:r>
            <a:r>
              <a:rPr lang="ru-RU" dirty="0" err="1" smtClean="0">
                <a:solidFill>
                  <a:schemeClr val="tx1"/>
                </a:solidFill>
              </a:rPr>
              <a:t>Визимьярская</a:t>
            </a:r>
            <a:r>
              <a:rPr lang="ru-RU" dirty="0" smtClean="0">
                <a:solidFill>
                  <a:schemeClr val="tx1"/>
                </a:solidFill>
              </a:rPr>
              <a:t> средняя общеобразовательная школа»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411760" y="6021288"/>
            <a:ext cx="3960440" cy="550912"/>
          </a:xfrm>
          <a:prstGeom prst="rect">
            <a:avLst/>
          </a:prstGeom>
        </p:spPr>
        <p:txBody>
          <a:bodyPr vert="horz">
            <a:normAutofit fontScale="62500" lnSpcReduction="20000"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0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None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 </a:t>
            </a:r>
          </a:p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Визимьяры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2019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77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Цель проекта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Создание </a:t>
            </a:r>
            <a:r>
              <a:rPr lang="ru-RU" dirty="0"/>
              <a:t>информационного продукта, содержащего историческую справку о счетном устройстве и обучающие видеоматериалы для освоения навыков сложения и вычитания на </a:t>
            </a:r>
            <a:r>
              <a:rPr lang="ru-RU" dirty="0" err="1"/>
              <a:t>абакусе</a:t>
            </a:r>
            <a:r>
              <a:rPr lang="ru-RU" dirty="0"/>
              <a:t>. </a:t>
            </a:r>
          </a:p>
        </p:txBody>
      </p:sp>
      <p:pic>
        <p:nvPicPr>
          <p:cNvPr id="23554" name="Picture 2" descr="https://im0-tub-ru.yandex.net/i?id=e88890b3a3d34b59185f54a2052b6296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3429000"/>
            <a:ext cx="3857596" cy="27324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7351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Задачи проекта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859216" cy="4873752"/>
          </a:xfrm>
        </p:spPr>
        <p:txBody>
          <a:bodyPr>
            <a:normAutofit lnSpcReduction="10000"/>
          </a:bodyPr>
          <a:lstStyle/>
          <a:p>
            <a:pPr lvl="0">
              <a:buFont typeface="Arial" pitchFamily="34" charset="0"/>
              <a:buChar char="•"/>
            </a:pPr>
            <a:r>
              <a:rPr lang="ru-RU" dirty="0"/>
              <a:t>Определить источники получения информации.</a:t>
            </a:r>
          </a:p>
          <a:p>
            <a:pPr lvl="0">
              <a:buFont typeface="Arial" pitchFamily="34" charset="0"/>
              <a:buChar char="•"/>
            </a:pPr>
            <a:r>
              <a:rPr lang="ru-RU" dirty="0"/>
              <a:t>Собрать исторические сведения о </a:t>
            </a:r>
            <a:r>
              <a:rPr lang="ru-RU" dirty="0" err="1"/>
              <a:t>абакусе</a:t>
            </a:r>
            <a:r>
              <a:rPr lang="ru-RU" dirty="0"/>
              <a:t> и ментальной математике.</a:t>
            </a:r>
          </a:p>
          <a:p>
            <a:pPr lvl="0">
              <a:buFont typeface="Arial" pitchFamily="34" charset="0"/>
              <a:buChar char="•"/>
            </a:pPr>
            <a:r>
              <a:rPr lang="ru-RU" dirty="0"/>
              <a:t>Собрать обучающие видеоматериалы по работе с </a:t>
            </a:r>
            <a:r>
              <a:rPr lang="ru-RU" dirty="0" err="1"/>
              <a:t>абакусом</a:t>
            </a:r>
            <a:r>
              <a:rPr lang="ru-RU" dirty="0"/>
              <a:t>.</a:t>
            </a:r>
          </a:p>
          <a:p>
            <a:pPr lvl="0">
              <a:buFont typeface="Arial" pitchFamily="34" charset="0"/>
              <a:buChar char="•"/>
            </a:pPr>
            <a:r>
              <a:rPr lang="ru-RU" dirty="0"/>
              <a:t>Овладеть приемами работы с </a:t>
            </a:r>
            <a:r>
              <a:rPr lang="ru-RU" dirty="0" err="1" smtClean="0"/>
              <a:t>абакусом</a:t>
            </a:r>
            <a:r>
              <a:rPr lang="ru-RU" dirty="0" smtClean="0"/>
              <a:t>.</a:t>
            </a:r>
            <a:endParaRPr lang="ru-RU" dirty="0"/>
          </a:p>
          <a:p>
            <a:pPr lvl="0">
              <a:buFont typeface="Arial" pitchFamily="34" charset="0"/>
              <a:buChar char="•"/>
            </a:pPr>
            <a:r>
              <a:rPr lang="ru-RU" dirty="0"/>
              <a:t>Проанализировать собранную </a:t>
            </a:r>
            <a:r>
              <a:rPr lang="ru-RU" dirty="0" smtClean="0"/>
              <a:t>информацию и </a:t>
            </a:r>
            <a:r>
              <a:rPr lang="ru-RU" dirty="0"/>
              <a:t>сделать выводы.</a:t>
            </a:r>
          </a:p>
          <a:p>
            <a:pPr lvl="0">
              <a:buFont typeface="Arial" pitchFamily="34" charset="0"/>
              <a:buChar char="•"/>
            </a:pPr>
            <a:r>
              <a:rPr lang="ru-RU" dirty="0"/>
              <a:t>Оформить по собранным </a:t>
            </a:r>
            <a:r>
              <a:rPr lang="ru-RU" dirty="0" smtClean="0"/>
              <a:t>материалам презентацию. </a:t>
            </a:r>
            <a:endParaRPr lang="ru-RU" dirty="0"/>
          </a:p>
          <a:p>
            <a:pPr lvl="0">
              <a:buFont typeface="Arial" pitchFamily="34" charset="0"/>
              <a:buChar char="•"/>
            </a:pPr>
            <a:r>
              <a:rPr lang="ru-RU" dirty="0" smtClean="0"/>
              <a:t>Представить и распространить </a:t>
            </a:r>
            <a:r>
              <a:rPr lang="ru-RU" dirty="0"/>
              <a:t>созданный продукт.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5244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6613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Гипотеза </a:t>
            </a:r>
            <a:r>
              <a:rPr lang="ru-RU" sz="3200" dirty="0"/>
              <a:t/>
            </a:r>
            <a:br>
              <a:rPr lang="ru-RU" sz="3200" dirty="0"/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859216" cy="5565232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А</a:t>
            </a:r>
            <a:r>
              <a:rPr lang="ru-RU" dirty="0" err="1" smtClean="0"/>
              <a:t>бакус</a:t>
            </a:r>
            <a:r>
              <a:rPr lang="ru-RU" dirty="0" smtClean="0"/>
              <a:t> </a:t>
            </a:r>
            <a:r>
              <a:rPr lang="ru-RU" dirty="0"/>
              <a:t>используется как счетное устройство с древних времен до наших дней. Занимаясь самообразованием можно овладеть техникой работы с </a:t>
            </a:r>
            <a:r>
              <a:rPr lang="ru-RU" dirty="0" err="1"/>
              <a:t>абакусом</a:t>
            </a:r>
            <a:r>
              <a:rPr lang="ru-RU" dirty="0"/>
              <a:t>. </a:t>
            </a:r>
            <a:endParaRPr lang="ru-RU" dirty="0" smtClean="0"/>
          </a:p>
          <a:p>
            <a:pPr>
              <a:buNone/>
            </a:pPr>
            <a:r>
              <a:rPr lang="ru-RU" sz="3200" dirty="0" smtClean="0"/>
              <a:t>Задачи для доказательства гипотезы</a:t>
            </a:r>
            <a:endParaRPr lang="ru-RU" sz="3200" dirty="0" smtClean="0"/>
          </a:p>
          <a:p>
            <a:pPr lvl="0"/>
            <a:r>
              <a:rPr lang="ru-RU" dirty="0" smtClean="0"/>
              <a:t>Собрать исторические сведения о </a:t>
            </a:r>
            <a:r>
              <a:rPr lang="ru-RU" dirty="0" err="1" smtClean="0"/>
              <a:t>абакусе</a:t>
            </a:r>
            <a:r>
              <a:rPr lang="ru-RU" dirty="0" smtClean="0"/>
              <a:t> и ментальной математике.</a:t>
            </a:r>
          </a:p>
          <a:p>
            <a:pPr lvl="0"/>
            <a:r>
              <a:rPr lang="ru-RU" dirty="0" smtClean="0"/>
              <a:t>Собрать обучающие видеоматериалы по работе с </a:t>
            </a:r>
            <a:r>
              <a:rPr lang="ru-RU" dirty="0" err="1" smtClean="0"/>
              <a:t>абакусом</a:t>
            </a:r>
            <a:r>
              <a:rPr lang="ru-RU" dirty="0" smtClean="0"/>
              <a:t>.</a:t>
            </a:r>
          </a:p>
          <a:p>
            <a:pPr lvl="0"/>
            <a:r>
              <a:rPr lang="ru-RU" dirty="0" smtClean="0"/>
              <a:t>Овладеть приемами работы с </a:t>
            </a:r>
            <a:r>
              <a:rPr lang="ru-RU" dirty="0" err="1" smtClean="0"/>
              <a:t>абакусом</a:t>
            </a:r>
            <a:r>
              <a:rPr lang="ru-RU" dirty="0" smtClean="0"/>
              <a:t>: выставление чисел, сложение и вычитание двузначных чисел.</a:t>
            </a:r>
          </a:p>
          <a:p>
            <a:pPr lvl="0"/>
            <a:r>
              <a:rPr lang="ru-RU" dirty="0" smtClean="0"/>
              <a:t>Проанализировать собранную информацию,  сопоставить и сделать выводы.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488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+mn-lt"/>
              </a:rPr>
              <a:t>Источники информации</a:t>
            </a:r>
            <a:endParaRPr lang="ru-RU" sz="40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556792"/>
            <a:ext cx="8003232" cy="1872209"/>
          </a:xfrm>
        </p:spPr>
        <p:txBody>
          <a:bodyPr/>
          <a:lstStyle/>
          <a:p>
            <a:r>
              <a:rPr lang="ru-RU" dirty="0"/>
              <a:t>Для поиска информации мы используем учебники по математике, </a:t>
            </a:r>
            <a:r>
              <a:rPr lang="ru-RU" dirty="0" smtClean="0"/>
              <a:t>Интернет </a:t>
            </a:r>
            <a:r>
              <a:rPr lang="ru-RU" dirty="0"/>
              <a:t>и опыт взрослых. 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212976"/>
            <a:ext cx="3824688" cy="28803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788290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8003232" cy="585326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    </a:t>
            </a:r>
            <a:r>
              <a:rPr lang="ru-RU" dirty="0"/>
              <a:t>Ментальная математика – это методика обучения устному счету. История применения ментальной математики берёт своё начало в древней Японии (около 2 000 тысяч лет назад). Именно тогда появился невероятный способ, который стимулирует развитие обоих полушарий головного мозга, позволяет развить память, внимание и устный счет до фантастических результатов. В основе методики лежат древние японские счеты-</a:t>
            </a:r>
            <a:r>
              <a:rPr lang="ru-RU" dirty="0" err="1"/>
              <a:t>абакус</a:t>
            </a:r>
            <a:r>
              <a:rPr lang="ru-RU" dirty="0"/>
              <a:t>. </a:t>
            </a:r>
          </a:p>
          <a:p>
            <a:r>
              <a:rPr lang="ru-RU" dirty="0" err="1"/>
              <a:t>Аба́к</a:t>
            </a:r>
            <a:r>
              <a:rPr lang="ru-RU" dirty="0"/>
              <a:t> (</a:t>
            </a:r>
            <a:r>
              <a:rPr lang="ru-RU" dirty="0">
                <a:hlinkClick r:id="rId2" tooltip="Древнегреческий язык"/>
              </a:rPr>
              <a:t>др.-греч.</a:t>
            </a:r>
            <a:r>
              <a:rPr lang="ru-RU" dirty="0"/>
              <a:t> ἄβαξ, ἀβ</a:t>
            </a:r>
            <a:r>
              <a:rPr lang="ru-RU" dirty="0" err="1"/>
              <a:t>άκιον</a:t>
            </a:r>
            <a:r>
              <a:rPr lang="ru-RU" dirty="0"/>
              <a:t>, </a:t>
            </a:r>
            <a:r>
              <a:rPr lang="ru-RU" dirty="0">
                <a:hlinkClick r:id="rId3" tooltip="Латинский язык"/>
              </a:rPr>
              <a:t>лат.</a:t>
            </a:r>
            <a:r>
              <a:rPr lang="ru-RU" dirty="0"/>
              <a:t> </a:t>
            </a:r>
            <a:r>
              <a:rPr lang="la-Latn" dirty="0"/>
              <a:t>abacus</a:t>
            </a:r>
            <a:r>
              <a:rPr lang="ru-RU" dirty="0"/>
              <a:t>) — семейство счётных досок, применявшихся для </a:t>
            </a:r>
            <a:r>
              <a:rPr lang="ru-RU" dirty="0">
                <a:hlinkClick r:id="rId4" tooltip="Арифметика"/>
              </a:rPr>
              <a:t>арифметических</a:t>
            </a:r>
            <a:r>
              <a:rPr lang="ru-RU" dirty="0"/>
              <a:t> </a:t>
            </a:r>
            <a:r>
              <a:rPr lang="ru-RU" dirty="0">
                <a:hlinkClick r:id="rId5" tooltip="Вычисление"/>
              </a:rPr>
              <a:t>вычислений</a:t>
            </a:r>
            <a:r>
              <a:rPr lang="ru-RU" dirty="0"/>
              <a:t> приблизительно с </a:t>
            </a:r>
            <a:r>
              <a:rPr lang="ru-RU" dirty="0">
                <a:hlinkClick r:id="rId6" tooltip="V век до н. э."/>
              </a:rPr>
              <a:t>V века до н. э.</a:t>
            </a:r>
            <a:r>
              <a:rPr lang="ru-RU" dirty="0"/>
              <a:t> в древних культурах.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2920" y="530352"/>
            <a:ext cx="8183880" cy="3546720"/>
          </a:xfrm>
        </p:spPr>
        <p:txBody>
          <a:bodyPr>
            <a:normAutofit/>
          </a:bodyPr>
          <a:lstStyle/>
          <a:p>
            <a:pPr lvl="0" algn="ctr"/>
            <a:r>
              <a:rPr lang="ru-RU" b="1" i="1" u="sng" dirty="0"/>
              <a:t>Древний Вавилон и Египет</a:t>
            </a:r>
          </a:p>
          <a:p>
            <a:pPr algn="just"/>
            <a:r>
              <a:rPr lang="ru-RU" dirty="0"/>
              <a:t>Впервые абак появился, вероятно, в Древнем </a:t>
            </a:r>
            <a:r>
              <a:rPr lang="ru-RU" dirty="0">
                <a:hlinkClick r:id="rId2" tooltip="Вавилон"/>
              </a:rPr>
              <a:t>Вавилоне</a:t>
            </a:r>
            <a:r>
              <a:rPr lang="ru-RU" dirty="0"/>
              <a:t> 3 тыс. лет до н. э. Первоначально представлял собой доску, разграфлённую на полосы или со сделанными углублениями. Счётные метки (камешки, косточки) передвигались по линиям или углублениям. В V в. до н. э. в Египте вместо линий и углублений стали использовать палочки и проволоку с нанизанными камешками. </a:t>
            </a:r>
          </a:p>
          <a:p>
            <a:endParaRPr lang="ru-RU" dirty="0"/>
          </a:p>
        </p:txBody>
      </p:sp>
      <p:pic>
        <p:nvPicPr>
          <p:cNvPr id="4" name="Рисунок 3" descr="http://strana.jili-bili.ru/uploads/images/01/81/39/2018/01/18/97c69b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293096"/>
            <a:ext cx="3888431" cy="2016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476672"/>
            <a:ext cx="7467600" cy="4873752"/>
          </a:xfrm>
        </p:spPr>
        <p:txBody>
          <a:bodyPr/>
          <a:lstStyle/>
          <a:p>
            <a:pPr lvl="0" algn="ctr"/>
            <a:r>
              <a:rPr lang="ru-RU" b="1" i="1" u="sng" dirty="0"/>
              <a:t>Древняя Индия</a:t>
            </a:r>
          </a:p>
          <a:p>
            <a:pPr algn="just"/>
            <a:r>
              <a:rPr lang="ru-RU" dirty="0"/>
              <a:t>Абаком пользовались и народы Индии. </a:t>
            </a:r>
            <a:r>
              <a:rPr lang="ru-RU" dirty="0">
                <a:hlinkClick r:id="rId2" tooltip="Арабы"/>
              </a:rPr>
              <a:t>Арабы</a:t>
            </a:r>
            <a:r>
              <a:rPr lang="ru-RU" dirty="0"/>
              <a:t> знакомились с абаком у подчинённых ими народов. </a:t>
            </a:r>
          </a:p>
          <a:p>
            <a:endParaRPr lang="ru-RU" dirty="0"/>
          </a:p>
        </p:txBody>
      </p:sp>
      <p:pic>
        <p:nvPicPr>
          <p:cNvPr id="17410" name="Picture 2" descr="https://im0-tub-ru.yandex.net/i?id=6bbea5c5945085fa3055958346604bc6-l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2285992"/>
            <a:ext cx="4224314" cy="33698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641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5554960" cy="5853264"/>
          </a:xfrm>
        </p:spPr>
        <p:txBody>
          <a:bodyPr/>
          <a:lstStyle/>
          <a:p>
            <a:pPr lvl="0"/>
            <a:r>
              <a:rPr lang="ru-RU" b="1" i="1" u="sng" dirty="0"/>
              <a:t>Западная Европа, VIII—X </a:t>
            </a:r>
            <a:r>
              <a:rPr lang="ru-RU" b="1" i="1" u="sng" dirty="0" smtClean="0"/>
              <a:t>века</a:t>
            </a:r>
          </a:p>
          <a:p>
            <a:r>
              <a:rPr lang="ru-RU" dirty="0"/>
              <a:t>В </a:t>
            </a:r>
            <a:r>
              <a:rPr lang="ru-RU" dirty="0">
                <a:hlinkClick r:id="rId2" tooltip="Европа"/>
              </a:rPr>
              <a:t>Европе</a:t>
            </a:r>
            <a:r>
              <a:rPr lang="ru-RU" dirty="0"/>
              <a:t> абак применялся до </a:t>
            </a:r>
            <a:r>
              <a:rPr lang="ru-RU" dirty="0">
                <a:hlinkClick r:id="rId3" tooltip="XVIII век"/>
              </a:rPr>
              <a:t>XVIII века</a:t>
            </a:r>
            <a:r>
              <a:rPr lang="ru-RU" dirty="0"/>
              <a:t>. В </a:t>
            </a:r>
            <a:r>
              <a:rPr lang="ru-RU" dirty="0">
                <a:hlinkClick r:id="rId4" tooltip="Средние века"/>
              </a:rPr>
              <a:t>Средние века</a:t>
            </a:r>
            <a:r>
              <a:rPr lang="ru-RU" dirty="0"/>
              <a:t> сторонники производства </a:t>
            </a:r>
            <a:r>
              <a:rPr lang="ru-RU" dirty="0">
                <a:hlinkClick r:id="rId5" tooltip="Арифметика"/>
              </a:rPr>
              <a:t>арифметических</a:t>
            </a:r>
            <a:r>
              <a:rPr lang="ru-RU" dirty="0"/>
              <a:t> </a:t>
            </a:r>
            <a:r>
              <a:rPr lang="ru-RU" dirty="0">
                <a:hlinkClick r:id="rId6" tooltip="Вычисление"/>
              </a:rPr>
              <a:t>вычислений</a:t>
            </a:r>
            <a:r>
              <a:rPr lang="ru-RU" dirty="0"/>
              <a:t> исключительно при помощи абака — </a:t>
            </a:r>
            <a:r>
              <a:rPr lang="ru-RU" dirty="0" err="1"/>
              <a:t>абацисты</a:t>
            </a:r>
            <a:r>
              <a:rPr lang="ru-RU" dirty="0"/>
              <a:t> — в течение нескольких столетий вели ожесточённую борьбу с </a:t>
            </a:r>
            <a:r>
              <a:rPr lang="ru-RU" dirty="0" err="1"/>
              <a:t>алгоритмиками</a:t>
            </a:r>
            <a:r>
              <a:rPr lang="ru-RU" dirty="0"/>
              <a:t> — приверженцами возникших тогда методов </a:t>
            </a:r>
            <a:r>
              <a:rPr lang="ru-RU" dirty="0">
                <a:hlinkClick r:id="rId7" tooltip="Алгоритмизация"/>
              </a:rPr>
              <a:t>алгоритмизации</a:t>
            </a:r>
            <a:r>
              <a:rPr lang="ru-RU" dirty="0"/>
              <a:t> арифметических действий.</a:t>
            </a:r>
            <a:r>
              <a:rPr lang="ru-RU" b="1" dirty="0"/>
              <a:t> </a:t>
            </a:r>
            <a:r>
              <a:rPr lang="ru-RU" dirty="0"/>
              <a:t> </a:t>
            </a:r>
          </a:p>
          <a:p>
            <a:pPr lvl="0"/>
            <a:endParaRPr lang="ru-RU" b="1" i="1" u="sng" dirty="0"/>
          </a:p>
        </p:txBody>
      </p:sp>
      <p:pic>
        <p:nvPicPr>
          <p:cNvPr id="7" name="Рисунок 6" descr="http://strana.jili-bili.ru/uploads/images/01/81/39/2018/01/18/dd39b0.jpg"/>
          <p:cNvPicPr/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517" y="1268760"/>
            <a:ext cx="2952328" cy="46085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42492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pPr lvl="0" algn="ctr"/>
            <a:r>
              <a:rPr lang="ru-RU" b="1" i="1" u="sng" dirty="0" err="1"/>
              <a:t>Мезоамерика</a:t>
            </a:r>
            <a:r>
              <a:rPr lang="ru-RU" b="1" i="1" u="sng" dirty="0"/>
              <a:t>, X век</a:t>
            </a:r>
          </a:p>
          <a:p>
            <a:pPr algn="just"/>
            <a:r>
              <a:rPr lang="ru-RU" dirty="0"/>
              <a:t>Ацтекские счёты возникли приблизительно в </a:t>
            </a:r>
            <a:r>
              <a:rPr lang="ru-RU" dirty="0">
                <a:hlinkClick r:id="rId2" tooltip="X век"/>
              </a:rPr>
              <a:t>X веке</a:t>
            </a:r>
            <a:r>
              <a:rPr lang="ru-RU" dirty="0"/>
              <a:t> и изготавливались из зёрен </a:t>
            </a:r>
            <a:r>
              <a:rPr lang="ru-RU" dirty="0">
                <a:hlinkClick r:id="rId3" tooltip="Кукуруза"/>
              </a:rPr>
              <a:t>кукурузы</a:t>
            </a:r>
            <a:r>
              <a:rPr lang="ru-RU" dirty="0"/>
              <a:t>, нанизанных на струны, установленные в деревянной раме. </a:t>
            </a:r>
          </a:p>
          <a:p>
            <a:endParaRPr lang="ru-RU" dirty="0"/>
          </a:p>
        </p:txBody>
      </p:sp>
      <p:pic>
        <p:nvPicPr>
          <p:cNvPr id="4" name="Рисунок 3" descr="http://strana.jili-bili.ru/uploads/images/01/81/39/2018/01/18/a1db2e.jpg"/>
          <p:cNvPicPr/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492896"/>
            <a:ext cx="3248501" cy="34450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92415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pPr lvl="0" algn="ctr"/>
            <a:r>
              <a:rPr lang="ru-RU" b="1" i="1" u="sng" dirty="0"/>
              <a:t>Центральные Анды, XVI век</a:t>
            </a:r>
          </a:p>
          <a:p>
            <a:pPr algn="just"/>
            <a:r>
              <a:rPr lang="ru-RU" dirty="0"/>
              <a:t>В </a:t>
            </a:r>
            <a:r>
              <a:rPr lang="ru-RU" dirty="0">
                <a:hlinkClick r:id="rId2" tooltip="Империя инков"/>
              </a:rPr>
              <a:t>Империи инков</a:t>
            </a:r>
            <a:r>
              <a:rPr lang="ru-RU" dirty="0"/>
              <a:t> применялось счётное устройство </a:t>
            </a:r>
            <a:r>
              <a:rPr lang="ru-RU" dirty="0" err="1">
                <a:hlinkClick r:id="rId3" tooltip="Юпана"/>
              </a:rPr>
              <a:t>юпана</a:t>
            </a:r>
            <a:r>
              <a:rPr lang="ru-RU" dirty="0"/>
              <a:t> (в паре с </a:t>
            </a:r>
            <a:r>
              <a:rPr lang="ru-RU" dirty="0">
                <a:hlinkClick r:id="rId4" tooltip="Кипу"/>
              </a:rPr>
              <a:t>кипу</a:t>
            </a:r>
            <a:r>
              <a:rPr lang="ru-RU" dirty="0"/>
              <a:t>), имевшая разновидности: арифметическая </a:t>
            </a:r>
            <a:r>
              <a:rPr lang="ru-RU" dirty="0" err="1"/>
              <a:t>юпана</a:t>
            </a:r>
            <a:r>
              <a:rPr lang="ru-RU" dirty="0"/>
              <a:t>, </a:t>
            </a:r>
            <a:r>
              <a:rPr lang="ru-RU" dirty="0" err="1"/>
              <a:t>геоюпана</a:t>
            </a:r>
            <a:r>
              <a:rPr lang="ru-RU" dirty="0"/>
              <a:t> и др. В </a:t>
            </a:r>
            <a:r>
              <a:rPr lang="ru-RU" dirty="0" err="1"/>
              <a:t>юпане</a:t>
            </a:r>
            <a:r>
              <a:rPr lang="ru-RU" dirty="0"/>
              <a:t>, по-видимому, использовалась </a:t>
            </a:r>
            <a:r>
              <a:rPr lang="ru-RU" dirty="0" err="1">
                <a:hlinkClick r:id="rId5" tooltip="Фибоначчиева система счисления"/>
              </a:rPr>
              <a:t>фибоначчиева</a:t>
            </a:r>
            <a:r>
              <a:rPr lang="ru-RU" dirty="0">
                <a:hlinkClick r:id="rId5" tooltip="Фибоначчиева система счисления"/>
              </a:rPr>
              <a:t> система счисления</a:t>
            </a:r>
            <a:r>
              <a:rPr lang="ru-RU" dirty="0"/>
              <a:t>. </a:t>
            </a:r>
            <a:endParaRPr lang="ru-RU" dirty="0" smtClean="0"/>
          </a:p>
          <a:p>
            <a:pPr algn="just"/>
            <a:endParaRPr lang="ru-RU" dirty="0"/>
          </a:p>
        </p:txBody>
      </p:sp>
      <p:pic>
        <p:nvPicPr>
          <p:cNvPr id="4" name="Рисунок 3" descr="http://strana.jili-bili.ru/uploads/images/01/81/39/2018/01/18/fc5341.png"/>
          <p:cNvPicPr/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429000"/>
            <a:ext cx="3469158" cy="29148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70936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2920" y="530352"/>
            <a:ext cx="8183880" cy="3114672"/>
          </a:xfrm>
        </p:spPr>
        <p:txBody>
          <a:bodyPr>
            <a:normAutofit/>
          </a:bodyPr>
          <a:lstStyle/>
          <a:p>
            <a:pPr lvl="0" algn="ctr"/>
            <a:r>
              <a:rPr lang="ru-RU" b="1" i="1" u="sng" dirty="0" smtClean="0"/>
              <a:t>Дальний Восток</a:t>
            </a:r>
          </a:p>
          <a:p>
            <a:pPr algn="just"/>
            <a:r>
              <a:rPr lang="ru-RU" dirty="0" smtClean="0"/>
              <a:t>В странах Востока распространены </a:t>
            </a:r>
            <a:r>
              <a:rPr lang="ru-RU" dirty="0" smtClean="0">
                <a:hlinkClick r:id="rId2" tooltip="Китай"/>
              </a:rPr>
              <a:t>китайский</a:t>
            </a:r>
            <a:r>
              <a:rPr lang="ru-RU" dirty="0" smtClean="0"/>
              <a:t> аналог абака — </a:t>
            </a:r>
            <a:r>
              <a:rPr lang="ru-RU" dirty="0" err="1" smtClean="0">
                <a:hlinkClick r:id="rId3" tooltip="Суаньпань"/>
              </a:rPr>
              <a:t>суаньпань</a:t>
            </a:r>
            <a:r>
              <a:rPr lang="ru-RU" dirty="0" smtClean="0"/>
              <a:t> и японский — </a:t>
            </a:r>
            <a:r>
              <a:rPr lang="ru-RU" dirty="0" err="1" smtClean="0">
                <a:hlinkClick r:id="rId4" tooltip="Соробан"/>
              </a:rPr>
              <a:t>соробан</a:t>
            </a:r>
            <a:r>
              <a:rPr lang="ru-RU" dirty="0" smtClean="0"/>
              <a:t>. Конструкции принципиально аналогичны, используют десятичную систему счисления, хотя японский вариант несколько экономичнее (в китайском, как и в русских счётах, используются «лишние» с точки зрения математики косточки).</a:t>
            </a:r>
          </a:p>
          <a:p>
            <a:endParaRPr lang="ru-RU" dirty="0"/>
          </a:p>
        </p:txBody>
      </p:sp>
      <p:pic>
        <p:nvPicPr>
          <p:cNvPr id="4" name="Рисунок 3" descr="История абакуса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2880320" cy="288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для статьи история абакуса.4jpg"/>
          <p:cNvPicPr/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7" y="3789040"/>
            <a:ext cx="3067249" cy="2736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ru-RU" dirty="0" err="1"/>
              <a:t>Ченг</a:t>
            </a:r>
            <a:r>
              <a:rPr lang="ru-RU" dirty="0"/>
              <a:t> –До-Вел, в своей работе он расписал общие методы счета (1592год), которые еще больше закрепили использования </a:t>
            </a:r>
            <a:r>
              <a:rPr lang="ru-RU" dirty="0" err="1"/>
              <a:t>абакуса</a:t>
            </a:r>
            <a:r>
              <a:rPr lang="ru-RU" dirty="0" smtClean="0"/>
              <a:t>. (династия Мин, Китай)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 descr="для статьи история абакуса.2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831" t="4465" r="12760" b="3551"/>
          <a:stretch/>
        </p:blipFill>
        <p:spPr bwMode="auto">
          <a:xfrm>
            <a:off x="683568" y="2158683"/>
            <a:ext cx="5976664" cy="400662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303124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r>
              <a:rPr lang="ru-RU" dirty="0"/>
              <a:t>В период династии Мин, китайские счеты распространились в Корее, Японии, и также юго-восточных азиатских районах. При правлении династии Цин, использовались круглые бисерные — счеты с двумя верхними бусинками и пятью нижними. </a:t>
            </a:r>
          </a:p>
          <a:p>
            <a:endParaRPr lang="ru-RU" dirty="0"/>
          </a:p>
        </p:txBody>
      </p:sp>
      <p:pic>
        <p:nvPicPr>
          <p:cNvPr id="4" name="Рисунок 3" descr="китайские счеты суан пэн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66364"/>
            <a:ext cx="5904656" cy="3354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52002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pPr algn="just"/>
            <a:r>
              <a:rPr lang="ru-RU" dirty="0" smtClean="0"/>
              <a:t>В 1958 году китайский ученый Ли Кай </a:t>
            </a:r>
            <a:r>
              <a:rPr lang="ru-RU" dirty="0" err="1" smtClean="0"/>
              <a:t>Чен</a:t>
            </a:r>
            <a:r>
              <a:rPr lang="ru-RU" dirty="0" smtClean="0"/>
              <a:t> объединил </a:t>
            </a:r>
            <a:r>
              <a:rPr lang="ru-RU" dirty="0" err="1" smtClean="0"/>
              <a:t>абакус</a:t>
            </a:r>
            <a:r>
              <a:rPr lang="ru-RU" dirty="0" smtClean="0"/>
              <a:t> и </a:t>
            </a:r>
            <a:r>
              <a:rPr lang="ru-RU" dirty="0" err="1" smtClean="0"/>
              <a:t>соробан</a:t>
            </a:r>
            <a:r>
              <a:rPr lang="ru-RU" dirty="0" smtClean="0"/>
              <a:t> в одни счеты и опубликовал руководство для новых счетчиков. По словам автора, умножение и деление на много легче использовать с помощью модифицированных счетов. Так можно вычислить даже кубические корни чисел.</a:t>
            </a:r>
          </a:p>
          <a:p>
            <a:endParaRPr lang="ru-RU" dirty="0"/>
          </a:p>
        </p:txBody>
      </p:sp>
      <p:pic>
        <p:nvPicPr>
          <p:cNvPr id="4" name="Рисунок 3" descr="двойной абакус от ли кай чи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1" y="3212976"/>
            <a:ext cx="3384377" cy="2520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pPr algn="just"/>
            <a:r>
              <a:rPr lang="ru-RU" dirty="0" smtClean="0"/>
              <a:t>В </a:t>
            </a:r>
            <a:r>
              <a:rPr lang="ru-RU" dirty="0"/>
              <a:t>Японии использование </a:t>
            </a:r>
            <a:r>
              <a:rPr lang="ru-RU" dirty="0" err="1"/>
              <a:t>соробана</a:t>
            </a:r>
            <a:r>
              <a:rPr lang="ru-RU" dirty="0"/>
              <a:t> является элементом школьной программы обучения счёту в младших классах. Также в Японии и странах, имеющих значительную японскую диаспору, счёт на </a:t>
            </a:r>
            <a:r>
              <a:rPr lang="ru-RU" dirty="0" err="1"/>
              <a:t>соробане</a:t>
            </a:r>
            <a:r>
              <a:rPr lang="ru-RU" dirty="0"/>
              <a:t> популярен как вид развлечения или своеобразный спорт. </a:t>
            </a: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 descr="http://strana.jili-bili.ru/uploads/images/01/81/39/2018/01/18/f80183.jpg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284984"/>
            <a:ext cx="5472608" cy="2592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21549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771800" y="116632"/>
            <a:ext cx="5915000" cy="4752528"/>
          </a:xfrm>
        </p:spPr>
        <p:txBody>
          <a:bodyPr>
            <a:noAutofit/>
          </a:bodyPr>
          <a:lstStyle/>
          <a:p>
            <a:r>
              <a:rPr lang="ru-RU" b="1" dirty="0" smtClean="0"/>
              <a:t>Россия</a:t>
            </a:r>
            <a:endParaRPr lang="ru-RU" dirty="0" smtClean="0"/>
          </a:p>
          <a:p>
            <a:r>
              <a:rPr lang="ru-RU" dirty="0" smtClean="0"/>
              <a:t>Десятичный абак, или </a:t>
            </a:r>
            <a:r>
              <a:rPr lang="ru-RU" dirty="0" smtClean="0">
                <a:hlinkClick r:id="rId2" tooltip="Счёты"/>
              </a:rPr>
              <a:t>русские счёты</a:t>
            </a:r>
            <a:r>
              <a:rPr lang="ru-RU" dirty="0" smtClean="0"/>
              <a:t>, в которых используется десятичная система счисления и возможность оперировать четвертями, десятыми и сотыми дробными долями появились в </a:t>
            </a:r>
            <a:r>
              <a:rPr lang="ru-RU" dirty="0" smtClean="0">
                <a:hlinkClick r:id="rId3" tooltip="Россия"/>
              </a:rPr>
              <a:t>России</a:t>
            </a:r>
            <a:r>
              <a:rPr lang="ru-RU" dirty="0" smtClean="0"/>
              <a:t> на рубеже </a:t>
            </a:r>
            <a:r>
              <a:rPr lang="ru-RU" dirty="0" smtClean="0">
                <a:hlinkClick r:id="rId4" tooltip="XV век"/>
              </a:rPr>
              <a:t>XV</a:t>
            </a:r>
            <a:r>
              <a:rPr lang="ru-RU" dirty="0" smtClean="0"/>
              <a:t> — </a:t>
            </a:r>
            <a:r>
              <a:rPr lang="ru-RU" dirty="0" smtClean="0">
                <a:hlinkClick r:id="rId5" tooltip="XVI век"/>
              </a:rPr>
              <a:t>XVI веков</a:t>
            </a:r>
            <a:r>
              <a:rPr lang="ru-RU" dirty="0" smtClean="0"/>
              <a:t> и активно применялись в торговле вплоть до последнего десятилетия XX века. От классического абака счёты отличаются увеличением разрядности каждого числового ряда и конструкцией. </a:t>
            </a:r>
            <a:endParaRPr lang="ru-RU" dirty="0"/>
          </a:p>
        </p:txBody>
      </p:sp>
      <p:pic>
        <p:nvPicPr>
          <p:cNvPr id="4" name="Рисунок 3" descr="http://strana.jili-bili.ru/uploads/images/01/81/39/2018/01/18/c7538b.png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3096344" cy="37444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План самообразования:</a:t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268760"/>
            <a:ext cx="7467600" cy="4873752"/>
          </a:xfrm>
        </p:spPr>
        <p:txBody>
          <a:bodyPr>
            <a:normAutofit lnSpcReduction="10000"/>
          </a:bodyPr>
          <a:lstStyle/>
          <a:p>
            <a:pPr lvl="1"/>
            <a:r>
              <a:rPr lang="ru-RU" sz="2400" dirty="0"/>
              <a:t>Сентябрь – октябрь: сбор информации об устройстве и его характеристиках.</a:t>
            </a:r>
            <a:endParaRPr lang="ru-RU" sz="2000" dirty="0"/>
          </a:p>
          <a:p>
            <a:pPr lvl="1"/>
            <a:r>
              <a:rPr lang="ru-RU" sz="2400" dirty="0"/>
              <a:t>Ноябрь - декабрь: освоение техникой работы с </a:t>
            </a:r>
            <a:r>
              <a:rPr lang="ru-RU" sz="2400" dirty="0" err="1"/>
              <a:t>абакусом</a:t>
            </a:r>
            <a:r>
              <a:rPr lang="ru-RU" sz="2400" dirty="0"/>
              <a:t> (выставление чисел; приемы сложения).</a:t>
            </a:r>
            <a:endParaRPr lang="ru-RU" sz="2000" dirty="0"/>
          </a:p>
          <a:p>
            <a:pPr lvl="1"/>
            <a:r>
              <a:rPr lang="ru-RU" sz="2400" dirty="0"/>
              <a:t>Январь – февраль: освоение техникой вычитания двузначных чисел.</a:t>
            </a:r>
            <a:endParaRPr lang="ru-RU" sz="2000" dirty="0"/>
          </a:p>
          <a:p>
            <a:pPr lvl="1"/>
            <a:r>
              <a:rPr lang="ru-RU" sz="2400" dirty="0"/>
              <a:t>Март: закрепление полученных навыков. Оформление презентации, с видеоматериалами для обучения работе на </a:t>
            </a:r>
            <a:r>
              <a:rPr lang="ru-RU" sz="2400" dirty="0" err="1"/>
              <a:t>абакусе</a:t>
            </a:r>
            <a:r>
              <a:rPr lang="ru-RU" sz="2400" dirty="0"/>
              <a:t>.  </a:t>
            </a:r>
            <a:endParaRPr lang="ru-RU" sz="2000" dirty="0"/>
          </a:p>
          <a:p>
            <a:pPr lvl="1"/>
            <a:r>
              <a:rPr lang="ru-RU" sz="2400" dirty="0"/>
              <a:t>Апрель: представление информации по проекту на школьной конференции.</a:t>
            </a:r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6703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733256"/>
            <a:ext cx="8064896" cy="288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Содержимое 3" descr="как считать на Абакусе"/>
          <p:cNvPicPr>
            <a:picLocks noGrp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24936" cy="5688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476672"/>
            <a:ext cx="7467600" cy="59252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u="sng" dirty="0" smtClean="0"/>
              <a:t>Техника передвижения косточек и способ удержания абака.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На картинке представлена вырезка из японского учебника.</a:t>
            </a:r>
            <a:endParaRPr lang="en-US" b="1" dirty="0" smtClean="0"/>
          </a:p>
        </p:txBody>
      </p:sp>
      <p:pic>
        <p:nvPicPr>
          <p:cNvPr id="4" name="Рисунок 3" descr="счет абакус на пальцах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691" y="1467137"/>
            <a:ext cx="6624736" cy="3096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Видео уроки: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ru-RU" dirty="0" smtClean="0">
                <a:hlinkClick r:id="rId2" action="ppaction://hlinkfile"/>
              </a:rPr>
              <a:t>Знакомство с </a:t>
            </a:r>
            <a:r>
              <a:rPr lang="ru-RU" dirty="0" err="1" smtClean="0">
                <a:hlinkClick r:id="rId2" action="ppaction://hlinkfile"/>
              </a:rPr>
              <a:t>абакусом</a:t>
            </a:r>
            <a:r>
              <a:rPr lang="ru-RU" dirty="0" smtClean="0">
                <a:hlinkClick r:id="rId2" action="ppaction://hlinkfile"/>
              </a:rPr>
              <a:t>. Прямой счет.</a:t>
            </a:r>
            <a:endParaRPr lang="ru-RU" dirty="0" smtClean="0"/>
          </a:p>
          <a:p>
            <a:pPr marL="457200" indent="-457200">
              <a:buAutoNum type="arabicPeriod"/>
            </a:pPr>
            <a:r>
              <a:rPr lang="ru-RU" dirty="0" smtClean="0">
                <a:hlinkClick r:id="rId3" action="ppaction://hlinkfile"/>
              </a:rPr>
              <a:t>Сложение в пятерке и десятке. </a:t>
            </a:r>
            <a:endParaRPr lang="ru-RU" dirty="0" smtClean="0"/>
          </a:p>
          <a:p>
            <a:pPr marL="457200" indent="-457200">
              <a:buAutoNum type="arabicPeriod"/>
            </a:pPr>
            <a:r>
              <a:rPr lang="ru-RU" dirty="0" smtClean="0">
                <a:hlinkClick r:id="rId4" action="ppaction://hlinkfile"/>
              </a:rPr>
              <a:t>Прибавляем 1,2,3,4.</a:t>
            </a:r>
            <a:endParaRPr lang="ru-RU" dirty="0" smtClean="0"/>
          </a:p>
          <a:p>
            <a:pPr marL="457200" indent="-457200">
              <a:buAutoNum type="arabicPeriod"/>
            </a:pPr>
            <a:r>
              <a:rPr lang="ru-RU" dirty="0" smtClean="0">
                <a:hlinkClick r:id="rId5" action="ppaction://hlinkfile"/>
              </a:rPr>
              <a:t>Прибавляем 5.</a:t>
            </a:r>
            <a:endParaRPr lang="ru-RU" dirty="0" smtClean="0"/>
          </a:p>
          <a:p>
            <a:pPr marL="457200" indent="-457200">
              <a:buAutoNum type="arabicPeriod"/>
            </a:pPr>
            <a:r>
              <a:rPr lang="ru-RU" dirty="0" smtClean="0">
                <a:hlinkClick r:id="rId6" action="ppaction://hlinkfile"/>
              </a:rPr>
              <a:t>Прибавляем 6.</a:t>
            </a:r>
            <a:endParaRPr lang="ru-RU" dirty="0" smtClean="0"/>
          </a:p>
          <a:p>
            <a:pPr marL="457200" indent="-457200">
              <a:buAutoNum type="arabicPeriod"/>
            </a:pPr>
            <a:r>
              <a:rPr lang="ru-RU" dirty="0" smtClean="0">
                <a:hlinkClick r:id="rId7" action="ppaction://hlinkfile"/>
              </a:rPr>
              <a:t>Прибавляем 7.</a:t>
            </a:r>
            <a:endParaRPr lang="ru-RU" dirty="0" smtClean="0"/>
          </a:p>
          <a:p>
            <a:pPr marL="457200" indent="-457200">
              <a:buAutoNum type="arabicPeriod"/>
            </a:pPr>
            <a:r>
              <a:rPr lang="ru-RU" dirty="0" smtClean="0">
                <a:hlinkClick r:id="rId8" action="ppaction://hlinkfile"/>
              </a:rPr>
              <a:t>Прибавляем 8.</a:t>
            </a:r>
            <a:endParaRPr lang="ru-RU" dirty="0" smtClean="0"/>
          </a:p>
          <a:p>
            <a:pPr marL="457200" indent="-457200">
              <a:buAutoNum type="arabicPeriod"/>
            </a:pPr>
            <a:r>
              <a:rPr lang="ru-RU" dirty="0" smtClean="0">
                <a:hlinkClick r:id="rId9" action="ppaction://hlinkfile"/>
              </a:rPr>
              <a:t>Прибавляем 9.</a:t>
            </a:r>
            <a:endParaRPr lang="ru-RU" dirty="0" smtClean="0"/>
          </a:p>
          <a:p>
            <a:pPr marL="457200" indent="-457200">
              <a:buAutoNum type="arabicPeriod"/>
            </a:pPr>
            <a:r>
              <a:rPr lang="ru-RU" dirty="0" smtClean="0">
                <a:hlinkClick r:id="rId10" action="ppaction://hlinkfile"/>
              </a:rPr>
              <a:t>Учимся ментальному счету. </a:t>
            </a:r>
            <a:endParaRPr lang="ru-RU" dirty="0" smtClean="0"/>
          </a:p>
          <a:p>
            <a:pPr marL="457200" indent="-4572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59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Таким, образом гипотеза полностью подтвердилась.</a:t>
            </a:r>
          </a:p>
          <a:p>
            <a:r>
              <a:rPr lang="ru-RU" dirty="0" smtClean="0"/>
              <a:t>Исследования показали, что </a:t>
            </a:r>
            <a:r>
              <a:rPr lang="ru-RU" dirty="0" err="1" smtClean="0"/>
              <a:t>абакус</a:t>
            </a:r>
            <a:r>
              <a:rPr lang="ru-RU" dirty="0" smtClean="0"/>
              <a:t> используется как счетное устройство с древних времен  до наших дней. Занимаясь самообразованием можно овладеть техникой работы с </a:t>
            </a:r>
            <a:r>
              <a:rPr lang="ru-RU" dirty="0" err="1" smtClean="0"/>
              <a:t>абакусом</a:t>
            </a:r>
            <a:r>
              <a:rPr lang="ru-RU" dirty="0" smtClean="0"/>
              <a:t> для этого необходимо изучать литературу, видеоматериалы и тренироваться работать на счетном устройстве.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Оформление материалов и распространение опыта: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Нами был создан информационного продукта (презентация), содержащая историческую справку о счетном устройстве и обучающие видеоматериалы для освоения навыков сложения и вычитания на </a:t>
            </a:r>
            <a:r>
              <a:rPr lang="ru-RU" dirty="0" err="1" smtClean="0"/>
              <a:t>абакусе</a:t>
            </a:r>
            <a:r>
              <a:rPr lang="ru-RU" dirty="0" smtClean="0"/>
              <a:t>. </a:t>
            </a:r>
          </a:p>
          <a:p>
            <a:pPr>
              <a:buNone/>
            </a:pPr>
            <a:r>
              <a:rPr lang="ru-RU" dirty="0" smtClean="0"/>
              <a:t>С информацией по проекту можно ознакомиться на сайте </a:t>
            </a:r>
            <a:r>
              <a:rPr lang="ru-RU" u="sng" dirty="0" smtClean="0">
                <a:hlinkClick r:id="rId2"/>
              </a:rPr>
              <a:t>http://nsportal.ru/marina-vladimirovna-novoselova</a:t>
            </a:r>
            <a:r>
              <a:rPr lang="ru-RU" dirty="0" smtClean="0"/>
              <a:t>. Также все желающие могут оставить свои комментарии на интернет странице.</a:t>
            </a:r>
          </a:p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flipH="1">
            <a:off x="1375115" y="1772816"/>
            <a:ext cx="6500858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Благодарю</a:t>
            </a:r>
            <a:endParaRPr lang="ru-RU" sz="66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за внимание!</a:t>
            </a:r>
          </a:p>
          <a:p>
            <a:pPr algn="ctr"/>
            <a:endParaRPr lang="ru-RU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3804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229DDA61E4EEB41A6F1530F547A7E8C" ma:contentTypeVersion="0" ma:contentTypeDescription="Создание документа." ma:contentTypeScope="" ma:versionID="2f6d2af9705069ea55dc0e72eb3ae605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4F3B4D9-0D58-46AD-AB2F-88A41FEFFEBB}"/>
</file>

<file path=customXml/itemProps2.xml><?xml version="1.0" encoding="utf-8"?>
<ds:datastoreItem xmlns:ds="http://schemas.openxmlformats.org/officeDocument/2006/customXml" ds:itemID="{70A2B6C7-8E80-49BB-8AB0-DD74D3BA672E}"/>
</file>

<file path=customXml/itemProps3.xml><?xml version="1.0" encoding="utf-8"?>
<ds:datastoreItem xmlns:ds="http://schemas.openxmlformats.org/officeDocument/2006/customXml" ds:itemID="{5652CA52-67FB-4615-BCEE-068B7D852FFE}"/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322</TotalTime>
  <Words>723</Words>
  <Application>Microsoft Office PowerPoint</Application>
  <PresentationFormat>Экран (4:3)</PresentationFormat>
  <Paragraphs>87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Эркер</vt:lpstr>
      <vt:lpstr>Проект по математике «Абакус – устройство для устного счета.  С древних времен до наших дней.»  </vt:lpstr>
      <vt:lpstr>Цель проекта </vt:lpstr>
      <vt:lpstr>Задачи проекта </vt:lpstr>
      <vt:lpstr>Гипотеза  </vt:lpstr>
      <vt:lpstr>Источники информации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План самообразования: </vt:lpstr>
      <vt:lpstr> </vt:lpstr>
      <vt:lpstr>Слайд 20</vt:lpstr>
      <vt:lpstr>Видео уроки:</vt:lpstr>
      <vt:lpstr>Вывод:</vt:lpstr>
      <vt:lpstr>Оформление материалов и распространение опыта:</vt:lpstr>
      <vt:lpstr>Слайд 24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Физика у нас</dc:title>
  <dc:creator>DNS</dc:creator>
  <cp:lastModifiedBy>ВСШ</cp:lastModifiedBy>
  <cp:revision>50</cp:revision>
  <dcterms:created xsi:type="dcterms:W3CDTF">2018-02-25T16:31:59Z</dcterms:created>
  <dcterms:modified xsi:type="dcterms:W3CDTF">2019-02-27T14:07:31Z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0x010100A229DDA61E4EEB41A6F1530F547A7E8C</vt:lpwstr>
  </property>
</Properties>
</file>