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</p:sldMasterIdLst>
  <p:sldIdLst>
    <p:sldId id="256" r:id="rId2"/>
    <p:sldId id="257" r:id="rId3"/>
    <p:sldId id="280" r:id="rId4"/>
    <p:sldId id="281" r:id="rId5"/>
    <p:sldId id="260" r:id="rId6"/>
    <p:sldId id="283" r:id="rId7"/>
    <p:sldId id="263" r:id="rId8"/>
    <p:sldId id="284" r:id="rId9"/>
    <p:sldId id="266" r:id="rId10"/>
    <p:sldId id="268" r:id="rId11"/>
    <p:sldId id="270" r:id="rId12"/>
    <p:sldId id="272" r:id="rId13"/>
    <p:sldId id="271" r:id="rId14"/>
    <p:sldId id="277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20" y="-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94EF413B-4526-4328-89A2-77C2FF2F2DD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3CA107F2-2CE3-4564-A4CC-EABC06F7790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11544E-2F29-4D3E-A3C7-61676C40C8C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F6E9EF-1187-458F-855D-29A002D1C0A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pPr>
              <a:defRPr/>
            </a:pPr>
            <a:fld id="{F2A91A20-82EB-42FE-B0AB-16E423673C1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92C346-41AA-4C94-95F1-1805C7A1854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D03944-24B0-44E6-85CC-0DC293D1D29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97A2D3-F936-488F-96DA-1C87C73DCB8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57D56A-2DB5-4F75-9F12-AD151BA0660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F8915F-07F3-401C-AD4C-769ECF08AB1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95E045-AFB1-40B7-80A4-B40254835C2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422F99-A43F-4EDE-973D-60D769E56A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D26A9D-C71C-4265-B668-5823FC86B5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9515CC30-0065-428B-BA17-06C79A80EC3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C000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57200"/>
            <a:ext cx="8686800" cy="52352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МоУ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Визимьярская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средняя общеобразовательная школа</a:t>
            </a:r>
            <a:r>
              <a:rPr lang="ru-RU" sz="2000" b="1" dirty="0" smtClean="0"/>
              <a:t>»</a:t>
            </a:r>
            <a:endParaRPr lang="ru-RU" sz="2000" b="1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412776"/>
            <a:ext cx="8686800" cy="4667349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Урок в 9 классе по теме:</a:t>
            </a:r>
          </a:p>
          <a:p>
            <a:pPr algn="ctr" eaLnBrk="1" hangingPunct="1">
              <a:lnSpc>
                <a:spcPct val="80000"/>
              </a:lnSpc>
              <a:buNone/>
              <a:defRPr/>
            </a:pPr>
            <a:endPara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ru-RU" sz="7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«Сероводород. Сульфиды.»</a:t>
            </a:r>
            <a:endParaRPr lang="ru-RU" sz="72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>
              <a:defRPr/>
            </a:pPr>
            <a:r>
              <a:rPr lang="ru-RU" sz="4000" b="1" u="sng" dirty="0" smtClean="0">
                <a:latin typeface="Times New Roman" pitchFamily="18" charset="0"/>
                <a:cs typeface="Times New Roman" pitchFamily="18" charset="0"/>
              </a:rPr>
              <a:t>Загадка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Я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всюду есть – но понемножку,</a:t>
            </a:r>
          </a:p>
          <a:p>
            <a:pPr algn="ctr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Черню серебряную ложку.</a:t>
            </a:r>
          </a:p>
          <a:p>
            <a:pPr algn="ctr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Когда испорчено яйцо, </a:t>
            </a:r>
          </a:p>
          <a:p>
            <a:pPr algn="ctr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Я тоже сразу налицо</a:t>
            </a:r>
          </a:p>
          <a:p>
            <a:pPr algn="ctr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Я отбиваю аппетит</a:t>
            </a:r>
          </a:p>
          <a:p>
            <a:pPr algn="ctr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И очень сильно ядовит.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dirty="0" smtClean="0"/>
              <a:t>Нахождение в природе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000" smtClean="0"/>
              <a:t>в свободном состоянии встречается в составе вулканических газов, во многих источниках вулканических местностей, входит в состав вулканического пепла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smtClean="0"/>
              <a:t> в растворенном и отчасти в свободном состоянии сероводород содержится в Черном море, начиная с глубины 200 и более метров.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smtClean="0"/>
              <a:t>в небольших количествах он образуется всюду, где происходит разложение или гниение органических веществ: она присутствует в минеральных грязях, образующихся на дне неглубоких соляных озер;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smtClean="0"/>
              <a:t>в виде смешанных веществ нефти и газа.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smtClean="0"/>
              <a:t>для некоторых микроорганизмов (серобактерии) сероводород не яд, а питательное вещество. Усваивая сероводород они выделяют свободную серу. Такие залежи образуются на дне озер северного побережья Африки, в Киренаике близ г. Бенгази.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67" name="Rectangle 15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25538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Нахождение в природе</a:t>
            </a:r>
          </a:p>
        </p:txBody>
      </p:sp>
      <p:pic>
        <p:nvPicPr>
          <p:cNvPr id="8196" name="Picture 8" descr="Выделения сероводорода и сернистого газа над вулканом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341438"/>
            <a:ext cx="9144000" cy="551656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9" descr="200px-Hydrogen-sulfide-3D-vdW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8313" y="911225"/>
            <a:ext cx="1905000" cy="1895475"/>
          </a:xfrm>
          <a:noFill/>
        </p:spPr>
      </p:pic>
      <p:sp>
        <p:nvSpPr>
          <p:cNvPr id="7171" name="Rectangle 30"/>
          <p:cNvSpPr>
            <a:spLocks noChangeArrowheads="1"/>
          </p:cNvSpPr>
          <p:nvPr/>
        </p:nvSpPr>
        <p:spPr bwMode="auto">
          <a:xfrm>
            <a:off x="2987825" y="1126805"/>
            <a:ext cx="6156176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Молекулярная </a:t>
            </a:r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формула Н</a:t>
            </a:r>
            <a:r>
              <a:rPr lang="ru-RU" sz="4800" b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4800" b="1" dirty="0">
                <a:latin typeface="Times New Roman" pitchFamily="18" charset="0"/>
                <a:cs typeface="Times New Roman" pitchFamily="18" charset="0"/>
              </a:rPr>
              <a:t>S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Степень </a:t>
            </a:r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окисления серы (-2). </a:t>
            </a:r>
          </a:p>
          <a:p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Ковалентная полярная связь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Физические свойства серы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457325"/>
            <a:ext cx="8964612" cy="5400675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None/>
              <a:defRPr/>
            </a:pPr>
            <a:r>
              <a:rPr lang="ru-RU" sz="2800" dirty="0" smtClean="0"/>
              <a:t> </a:t>
            </a:r>
            <a:r>
              <a:rPr lang="ru-RU" sz="2800" dirty="0" smtClean="0"/>
              <a:t> </a:t>
            </a:r>
            <a:r>
              <a:rPr lang="ru-RU" sz="3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Сероводоро́д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бесцветный 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газ, тяжелее воздуха, 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 запахом тухлых 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яиц. Плохо 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растворим в 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воде. Ядовит. Даже 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один вдох чистого сероводорода ведет к потере сознания из-за паралича дыхательного центра. Сероводород способен взаимодействовать с ионами железа, входящими в гемоглобин крови.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ru-RU" sz="2800" b="1" dirty="0" smtClean="0">
                <a:latin typeface="Times New Roman" pitchFamily="18" charset="0"/>
              </a:rPr>
              <a:t>  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</a:rPr>
              <a:t>Раствор 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</a:rPr>
              <a:t>сероводорода в воде — очень слабая сероводородная 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</a:rPr>
              <a:t>кислота (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3600" b="1" baseline="-25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S).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endParaRPr lang="ru-RU" sz="3600" b="1" dirty="0" smtClean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633412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Сероводород можно получить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981075"/>
            <a:ext cx="8229600" cy="561657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800" b="1" dirty="0" smtClean="0"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 b="1" dirty="0" smtClean="0">
                <a:latin typeface="Times New Roman" pitchFamily="18" charset="0"/>
              </a:rPr>
              <a:t>1</a:t>
            </a:r>
            <a:r>
              <a:rPr lang="ru-RU" sz="2800" b="1" dirty="0" smtClean="0">
                <a:latin typeface="Times New Roman" pitchFamily="18" charset="0"/>
              </a:rPr>
              <a:t>. В лаборатории сероводород получают взаимодействием сульфида железа с соляной или разбавленной серной кислотами: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 b="1" dirty="0" smtClean="0">
                <a:latin typeface="Times New Roman" pitchFamily="18" charset="0"/>
              </a:rPr>
              <a:t> </a:t>
            </a:r>
            <a:r>
              <a:rPr lang="ru-RU" sz="2800" b="1" dirty="0" err="1" smtClean="0">
                <a:latin typeface="Times New Roman" pitchFamily="18" charset="0"/>
              </a:rPr>
              <a:t>FeS</a:t>
            </a:r>
            <a:r>
              <a:rPr lang="ru-RU" sz="2800" b="1" dirty="0" smtClean="0">
                <a:latin typeface="Times New Roman" pitchFamily="18" charset="0"/>
              </a:rPr>
              <a:t>   +   H</a:t>
            </a:r>
            <a:r>
              <a:rPr lang="ru-RU" sz="2800" b="1" baseline="-25000" dirty="0" smtClean="0">
                <a:latin typeface="Times New Roman" pitchFamily="18" charset="0"/>
              </a:rPr>
              <a:t>2</a:t>
            </a:r>
            <a:r>
              <a:rPr lang="ru-RU" sz="2800" b="1" dirty="0" smtClean="0">
                <a:latin typeface="Times New Roman" pitchFamily="18" charset="0"/>
              </a:rPr>
              <a:t>SO</a:t>
            </a:r>
            <a:r>
              <a:rPr lang="ru-RU" sz="2800" b="1" baseline="-25000" dirty="0" smtClean="0">
                <a:latin typeface="Times New Roman" pitchFamily="18" charset="0"/>
              </a:rPr>
              <a:t>4</a:t>
            </a:r>
            <a:r>
              <a:rPr lang="ru-RU" sz="2800" b="1" dirty="0" smtClean="0">
                <a:latin typeface="Times New Roman" pitchFamily="18" charset="0"/>
              </a:rPr>
              <a:t>   =&gt;   FeSO</a:t>
            </a:r>
            <a:r>
              <a:rPr lang="ru-RU" sz="2800" b="1" baseline="-25000" dirty="0" smtClean="0">
                <a:latin typeface="Times New Roman" pitchFamily="18" charset="0"/>
              </a:rPr>
              <a:t>4</a:t>
            </a:r>
            <a:r>
              <a:rPr lang="ru-RU" sz="2800" b="1" dirty="0" smtClean="0">
                <a:latin typeface="Times New Roman" pitchFamily="18" charset="0"/>
              </a:rPr>
              <a:t>   +   H</a:t>
            </a:r>
            <a:r>
              <a:rPr lang="ru-RU" sz="2800" b="1" baseline="-25000" dirty="0" smtClean="0">
                <a:latin typeface="Times New Roman" pitchFamily="18" charset="0"/>
              </a:rPr>
              <a:t>2</a:t>
            </a:r>
            <a:r>
              <a:rPr lang="ru-RU" sz="2800" b="1" dirty="0" smtClean="0">
                <a:latin typeface="Times New Roman" pitchFamily="18" charset="0"/>
              </a:rPr>
              <a:t>S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 b="1" dirty="0" smtClean="0">
                <a:latin typeface="Times New Roman" pitchFamily="18" charset="0"/>
              </a:rPr>
              <a:t>2. Синтезом  из серы и водорода: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en-US" sz="2800" b="1" dirty="0" smtClean="0">
                <a:latin typeface="Times New Roman" pitchFamily="18" charset="0"/>
              </a:rPr>
              <a:t>      </a:t>
            </a:r>
            <a:r>
              <a:rPr lang="ru-RU" sz="2800" b="1" dirty="0" smtClean="0">
                <a:latin typeface="Times New Roman" pitchFamily="18" charset="0"/>
              </a:rPr>
              <a:t> H</a:t>
            </a:r>
            <a:r>
              <a:rPr lang="ru-RU" sz="2800" b="1" baseline="-25000" dirty="0" smtClean="0">
                <a:latin typeface="Times New Roman" pitchFamily="18" charset="0"/>
              </a:rPr>
              <a:t>2</a:t>
            </a:r>
            <a:r>
              <a:rPr lang="ru-RU" sz="2800" b="1" dirty="0" smtClean="0">
                <a:latin typeface="Times New Roman" pitchFamily="18" charset="0"/>
              </a:rPr>
              <a:t>  +   S   =&gt;  H</a:t>
            </a:r>
            <a:r>
              <a:rPr lang="ru-RU" sz="2800" b="1" baseline="-25000" dirty="0" smtClean="0">
                <a:latin typeface="Times New Roman" pitchFamily="18" charset="0"/>
              </a:rPr>
              <a:t>2</a:t>
            </a:r>
            <a:r>
              <a:rPr lang="ru-RU" sz="2800" b="1" dirty="0" smtClean="0">
                <a:latin typeface="Times New Roman" pitchFamily="18" charset="0"/>
              </a:rPr>
              <a:t>S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2400" b="1" dirty="0" smtClean="0">
              <a:latin typeface="Times New Roman" pitchFamily="18" charset="0"/>
            </a:endParaRPr>
          </a:p>
        </p:txBody>
      </p:sp>
      <p:pic>
        <p:nvPicPr>
          <p:cNvPr id="12292" name="Picture 8" descr="labtex_kip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3140968"/>
            <a:ext cx="2373635" cy="336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85090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Химические свойства сероводорода.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25538"/>
            <a:ext cx="8229600" cy="547211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000" dirty="0" smtClean="0">
                <a:latin typeface="Times New Roman" pitchFamily="18" charset="0"/>
              </a:rPr>
              <a:t>Сероводород горит на воздухе голубым пламенем при этом образуется сернистый газ или оксид серы(</a:t>
            </a:r>
            <a:r>
              <a:rPr lang="en-US" sz="2000" dirty="0" smtClean="0">
                <a:latin typeface="Times New Roman" pitchFamily="18" charset="0"/>
              </a:rPr>
              <a:t>IV</a:t>
            </a:r>
            <a:r>
              <a:rPr lang="ru-RU" sz="2000" dirty="0" smtClean="0">
                <a:latin typeface="Times New Roman" pitchFamily="18" charset="0"/>
              </a:rPr>
              <a:t>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800" b="1" dirty="0" smtClean="0">
                <a:latin typeface="Times New Roman" pitchFamily="18" charset="0"/>
              </a:rPr>
              <a:t>2</a:t>
            </a:r>
            <a:r>
              <a:rPr lang="en-US" sz="2800" b="1" dirty="0" smtClean="0">
                <a:latin typeface="Times New Roman" pitchFamily="18" charset="0"/>
              </a:rPr>
              <a:t>H</a:t>
            </a:r>
            <a:r>
              <a:rPr lang="ru-RU" sz="2800" b="1" baseline="-25000" dirty="0" smtClean="0">
                <a:latin typeface="Times New Roman" pitchFamily="18" charset="0"/>
              </a:rPr>
              <a:t>2</a:t>
            </a:r>
            <a:r>
              <a:rPr lang="en-US" sz="2800" b="1" dirty="0" smtClean="0">
                <a:latin typeface="Times New Roman" pitchFamily="18" charset="0"/>
              </a:rPr>
              <a:t>S</a:t>
            </a:r>
            <a:r>
              <a:rPr lang="ru-RU" sz="2800" b="1" baseline="30000" dirty="0" smtClean="0">
                <a:latin typeface="Times New Roman" pitchFamily="18" charset="0"/>
              </a:rPr>
              <a:t>-2</a:t>
            </a:r>
            <a:r>
              <a:rPr lang="ru-RU" sz="2800" b="1" dirty="0" smtClean="0">
                <a:latin typeface="Times New Roman" pitchFamily="18" charset="0"/>
              </a:rPr>
              <a:t> + 3</a:t>
            </a:r>
            <a:r>
              <a:rPr lang="en-US" sz="2800" b="1" dirty="0" smtClean="0">
                <a:latin typeface="Times New Roman" pitchFamily="18" charset="0"/>
              </a:rPr>
              <a:t>O</a:t>
            </a:r>
            <a:r>
              <a:rPr lang="ru-RU" sz="2800" b="1" baseline="-25000" dirty="0" smtClean="0">
                <a:latin typeface="Times New Roman" pitchFamily="18" charset="0"/>
              </a:rPr>
              <a:t>2 </a:t>
            </a:r>
            <a:r>
              <a:rPr lang="ru-RU" sz="2800" b="1" dirty="0" smtClean="0">
                <a:latin typeface="Times New Roman" pitchFamily="18" charset="0"/>
              </a:rPr>
              <a:t>→ 2</a:t>
            </a:r>
            <a:r>
              <a:rPr lang="en-US" sz="2800" b="1" dirty="0" smtClean="0">
                <a:latin typeface="Times New Roman" pitchFamily="18" charset="0"/>
              </a:rPr>
              <a:t>H</a:t>
            </a:r>
            <a:r>
              <a:rPr lang="ru-RU" sz="2800" b="1" baseline="-25000" dirty="0" smtClean="0">
                <a:latin typeface="Times New Roman" pitchFamily="18" charset="0"/>
              </a:rPr>
              <a:t>2</a:t>
            </a:r>
            <a:r>
              <a:rPr lang="en-US" sz="2800" b="1" dirty="0" smtClean="0">
                <a:latin typeface="Times New Roman" pitchFamily="18" charset="0"/>
              </a:rPr>
              <a:t>O</a:t>
            </a:r>
            <a:r>
              <a:rPr lang="ru-RU" sz="2800" b="1" dirty="0" smtClean="0">
                <a:latin typeface="Times New Roman" pitchFamily="18" charset="0"/>
              </a:rPr>
              <a:t> + 2</a:t>
            </a:r>
            <a:r>
              <a:rPr lang="en-US" sz="2800" b="1" dirty="0" smtClean="0">
                <a:latin typeface="Times New Roman" pitchFamily="18" charset="0"/>
              </a:rPr>
              <a:t>S</a:t>
            </a:r>
            <a:r>
              <a:rPr lang="ru-RU" sz="2800" b="1" baseline="30000" dirty="0" smtClean="0">
                <a:latin typeface="Times New Roman" pitchFamily="18" charset="0"/>
              </a:rPr>
              <a:t>+4</a:t>
            </a:r>
            <a:r>
              <a:rPr lang="en-US" sz="2800" b="1" dirty="0" smtClean="0">
                <a:latin typeface="Times New Roman" pitchFamily="18" charset="0"/>
              </a:rPr>
              <a:t>O</a:t>
            </a:r>
            <a:r>
              <a:rPr lang="ru-RU" sz="2800" b="1" baseline="-25000" dirty="0" smtClean="0">
                <a:latin typeface="Times New Roman" pitchFamily="18" charset="0"/>
              </a:rPr>
              <a:t>2</a:t>
            </a:r>
            <a:r>
              <a:rPr lang="ru-RU" sz="2800" b="1" dirty="0" smtClean="0">
                <a:latin typeface="Times New Roman" pitchFamily="18" charset="0"/>
              </a:rPr>
              <a:t>↑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b="1" dirty="0" smtClean="0">
                <a:latin typeface="Times New Roman" pitchFamily="18" charset="0"/>
              </a:rPr>
              <a:t>S</a:t>
            </a:r>
            <a:r>
              <a:rPr lang="ru-RU" sz="2400" b="1" baseline="30000" dirty="0" smtClean="0">
                <a:latin typeface="Times New Roman" pitchFamily="18" charset="0"/>
              </a:rPr>
              <a:t>-2 </a:t>
            </a:r>
            <a:r>
              <a:rPr lang="ru-RU" sz="2400" b="1" dirty="0" smtClean="0">
                <a:latin typeface="Times New Roman" pitchFamily="18" charset="0"/>
              </a:rPr>
              <a:t>-6е→ </a:t>
            </a:r>
            <a:r>
              <a:rPr lang="en-US" sz="2400" b="1" dirty="0" smtClean="0">
                <a:latin typeface="Times New Roman" pitchFamily="18" charset="0"/>
              </a:rPr>
              <a:t>S</a:t>
            </a:r>
            <a:r>
              <a:rPr lang="ru-RU" sz="2400" b="1" baseline="30000" dirty="0" smtClean="0">
                <a:latin typeface="Times New Roman" pitchFamily="18" charset="0"/>
              </a:rPr>
              <a:t>+4 </a:t>
            </a:r>
            <a:r>
              <a:rPr lang="en-US" sz="2400" b="1" baseline="30000" dirty="0" smtClean="0">
                <a:latin typeface="Times New Roman" pitchFamily="18" charset="0"/>
              </a:rPr>
              <a:t>  </a:t>
            </a:r>
            <a:r>
              <a:rPr lang="ru-RU" sz="2400" b="1" dirty="0" smtClean="0">
                <a:latin typeface="Times New Roman" pitchFamily="18" charset="0"/>
              </a:rPr>
              <a:t>Восстановитель   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dirty="0" smtClean="0">
                <a:latin typeface="Times New Roman" pitchFamily="18" charset="0"/>
              </a:rPr>
              <a:t>O</a:t>
            </a:r>
            <a:r>
              <a:rPr lang="ru-RU" sz="2400" baseline="-25000" dirty="0" smtClean="0">
                <a:latin typeface="Times New Roman" pitchFamily="18" charset="0"/>
              </a:rPr>
              <a:t>2</a:t>
            </a:r>
            <a:r>
              <a:rPr lang="ru-RU" sz="2400" dirty="0" smtClean="0">
                <a:latin typeface="Times New Roman" pitchFamily="18" charset="0"/>
              </a:rPr>
              <a:t>+4е → 2</a:t>
            </a:r>
            <a:r>
              <a:rPr lang="en-US" sz="2400" dirty="0" smtClean="0">
                <a:latin typeface="Times New Roman" pitchFamily="18" charset="0"/>
              </a:rPr>
              <a:t>O </a:t>
            </a:r>
            <a:r>
              <a:rPr lang="ru-RU" sz="2400" baseline="30000" dirty="0" smtClean="0">
                <a:latin typeface="Times New Roman" pitchFamily="18" charset="0"/>
              </a:rPr>
              <a:t>-2 </a:t>
            </a:r>
            <a:r>
              <a:rPr lang="ru-RU" sz="2400" dirty="0" smtClean="0">
                <a:latin typeface="Times New Roman" pitchFamily="18" charset="0"/>
              </a:rPr>
              <a:t>Окислитель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 dirty="0" smtClean="0">
                <a:latin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</a:rPr>
              <a:t>При 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</a:rPr>
              <a:t>недостатке</a:t>
            </a:r>
            <a:r>
              <a:rPr lang="ru-RU" sz="2000" dirty="0" smtClean="0">
                <a:latin typeface="Times New Roman" pitchFamily="18" charset="0"/>
              </a:rPr>
              <a:t> кислорода образуются пары воды и серы: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800" b="1" dirty="0" smtClean="0">
                <a:latin typeface="Times New Roman" pitchFamily="18" charset="0"/>
              </a:rPr>
              <a:t>2</a:t>
            </a:r>
            <a:r>
              <a:rPr lang="en-US" sz="2800" b="1" dirty="0" smtClean="0">
                <a:latin typeface="Times New Roman" pitchFamily="18" charset="0"/>
              </a:rPr>
              <a:t>H</a:t>
            </a:r>
            <a:r>
              <a:rPr lang="ru-RU" sz="2800" b="1" baseline="-25000" dirty="0" smtClean="0">
                <a:latin typeface="Times New Roman" pitchFamily="18" charset="0"/>
              </a:rPr>
              <a:t>2</a:t>
            </a:r>
            <a:r>
              <a:rPr lang="en-US" sz="2800" b="1" dirty="0" smtClean="0">
                <a:latin typeface="Times New Roman" pitchFamily="18" charset="0"/>
              </a:rPr>
              <a:t>S</a:t>
            </a:r>
            <a:r>
              <a:rPr lang="ru-RU" sz="2800" b="1" baseline="30000" dirty="0" smtClean="0">
                <a:latin typeface="Times New Roman" pitchFamily="18" charset="0"/>
              </a:rPr>
              <a:t>-2</a:t>
            </a:r>
            <a:r>
              <a:rPr lang="ru-RU" sz="2800" b="1" dirty="0" smtClean="0">
                <a:latin typeface="Times New Roman" pitchFamily="18" charset="0"/>
              </a:rPr>
              <a:t> + </a:t>
            </a:r>
            <a:r>
              <a:rPr lang="en-US" sz="2800" b="1" dirty="0" smtClean="0">
                <a:latin typeface="Times New Roman" pitchFamily="18" charset="0"/>
              </a:rPr>
              <a:t>O</a:t>
            </a:r>
            <a:r>
              <a:rPr lang="ru-RU" sz="2800" b="1" baseline="-25000" dirty="0" smtClean="0">
                <a:latin typeface="Times New Roman" pitchFamily="18" charset="0"/>
              </a:rPr>
              <a:t>2</a:t>
            </a:r>
            <a:r>
              <a:rPr lang="ru-RU" sz="2800" b="1" dirty="0" smtClean="0">
                <a:latin typeface="Times New Roman" pitchFamily="18" charset="0"/>
              </a:rPr>
              <a:t> → 2</a:t>
            </a:r>
            <a:r>
              <a:rPr lang="en-US" sz="2800" b="1" dirty="0" smtClean="0">
                <a:latin typeface="Times New Roman" pitchFamily="18" charset="0"/>
              </a:rPr>
              <a:t>H</a:t>
            </a:r>
            <a:r>
              <a:rPr lang="ru-RU" sz="2800" b="1" baseline="-25000" dirty="0" smtClean="0">
                <a:latin typeface="Times New Roman" pitchFamily="18" charset="0"/>
              </a:rPr>
              <a:t>2</a:t>
            </a:r>
            <a:r>
              <a:rPr lang="en-US" sz="2800" b="1" dirty="0" smtClean="0">
                <a:latin typeface="Times New Roman" pitchFamily="18" charset="0"/>
              </a:rPr>
              <a:t>O</a:t>
            </a:r>
            <a:r>
              <a:rPr lang="ru-RU" sz="2800" b="1" dirty="0" smtClean="0">
                <a:latin typeface="Times New Roman" pitchFamily="18" charset="0"/>
              </a:rPr>
              <a:t> + 2</a:t>
            </a:r>
            <a:r>
              <a:rPr lang="en-US" sz="2800" b="1" dirty="0" smtClean="0">
                <a:latin typeface="Times New Roman" pitchFamily="18" charset="0"/>
              </a:rPr>
              <a:t>S</a:t>
            </a:r>
            <a:r>
              <a:rPr lang="ru-RU" sz="2800" b="1" baseline="30000" dirty="0" smtClean="0">
                <a:latin typeface="Times New Roman" pitchFamily="18" charset="0"/>
              </a:rPr>
              <a:t>0</a:t>
            </a:r>
            <a:endParaRPr lang="en-US" sz="2800" b="1" baseline="30000" dirty="0" smtClean="0"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b="1" dirty="0" smtClean="0">
                <a:latin typeface="Times New Roman" pitchFamily="18" charset="0"/>
              </a:rPr>
              <a:t>S</a:t>
            </a:r>
            <a:r>
              <a:rPr lang="ru-RU" sz="2400" b="1" baseline="30000" dirty="0" smtClean="0">
                <a:latin typeface="Times New Roman" pitchFamily="18" charset="0"/>
              </a:rPr>
              <a:t>-2 </a:t>
            </a:r>
            <a:r>
              <a:rPr lang="ru-RU" sz="2400" b="1" dirty="0" smtClean="0">
                <a:latin typeface="Times New Roman" pitchFamily="18" charset="0"/>
              </a:rPr>
              <a:t>-</a:t>
            </a:r>
            <a:r>
              <a:rPr lang="en-US" sz="2400" b="1" dirty="0" smtClean="0">
                <a:latin typeface="Times New Roman" pitchFamily="18" charset="0"/>
              </a:rPr>
              <a:t>2</a:t>
            </a:r>
            <a:r>
              <a:rPr lang="ru-RU" sz="2400" b="1" dirty="0" smtClean="0">
                <a:latin typeface="Times New Roman" pitchFamily="18" charset="0"/>
              </a:rPr>
              <a:t>е→ </a:t>
            </a:r>
            <a:r>
              <a:rPr lang="en-US" sz="2400" b="1" dirty="0" smtClean="0">
                <a:latin typeface="Times New Roman" pitchFamily="18" charset="0"/>
              </a:rPr>
              <a:t>S</a:t>
            </a:r>
            <a:r>
              <a:rPr lang="en-US" sz="2400" b="1" baseline="30000" dirty="0" smtClean="0">
                <a:latin typeface="Times New Roman" pitchFamily="18" charset="0"/>
              </a:rPr>
              <a:t>0</a:t>
            </a:r>
            <a:r>
              <a:rPr lang="ru-RU" sz="2400" b="1" baseline="30000" dirty="0" smtClean="0">
                <a:latin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</a:rPr>
              <a:t>Восстановитель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 b="1" dirty="0" smtClean="0">
                <a:latin typeface="Times New Roman" pitchFamily="18" charset="0"/>
              </a:rPr>
              <a:t>  </a:t>
            </a:r>
            <a:r>
              <a:rPr lang="en-US" sz="2400" dirty="0" smtClean="0">
                <a:latin typeface="Times New Roman" pitchFamily="18" charset="0"/>
              </a:rPr>
              <a:t>O</a:t>
            </a:r>
            <a:r>
              <a:rPr lang="ru-RU" sz="2400" baseline="-25000" dirty="0" smtClean="0">
                <a:latin typeface="Times New Roman" pitchFamily="18" charset="0"/>
              </a:rPr>
              <a:t>2</a:t>
            </a:r>
            <a:r>
              <a:rPr lang="ru-RU" sz="2400" dirty="0" smtClean="0">
                <a:latin typeface="Times New Roman" pitchFamily="18" charset="0"/>
              </a:rPr>
              <a:t>+4е → 2</a:t>
            </a:r>
            <a:r>
              <a:rPr lang="en-US" sz="2400" dirty="0" smtClean="0">
                <a:latin typeface="Times New Roman" pitchFamily="18" charset="0"/>
              </a:rPr>
              <a:t>O </a:t>
            </a:r>
            <a:r>
              <a:rPr lang="ru-RU" sz="2400" baseline="30000" dirty="0" smtClean="0">
                <a:latin typeface="Times New Roman" pitchFamily="18" charset="0"/>
              </a:rPr>
              <a:t>-2 </a:t>
            </a:r>
            <a:r>
              <a:rPr lang="ru-RU" sz="2400" dirty="0" smtClean="0">
                <a:latin typeface="Times New Roman" pitchFamily="18" charset="0"/>
              </a:rPr>
              <a:t>Окислитель</a:t>
            </a:r>
            <a:endParaRPr lang="ru-RU" sz="2400" baseline="30000" dirty="0" smtClean="0"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000" dirty="0" smtClean="0">
                <a:latin typeface="Times New Roman" pitchFamily="18" charset="0"/>
              </a:rPr>
              <a:t>Сероводород обладает свойствами восстановителя: если в пробирку с сероводородом прилить небольшое количество </a:t>
            </a:r>
            <a:r>
              <a:rPr lang="ru-RU" sz="2000" dirty="0" smtClean="0">
                <a:latin typeface="Times New Roman" pitchFamily="18" charset="0"/>
              </a:rPr>
              <a:t>бромной </a:t>
            </a:r>
            <a:r>
              <a:rPr lang="ru-RU" sz="2000" dirty="0" smtClean="0">
                <a:latin typeface="Times New Roman" pitchFamily="18" charset="0"/>
              </a:rPr>
              <a:t>воды, то раствор обесцветится и на поверхности раствора появится сера</a:t>
            </a:r>
            <a:endParaRPr lang="en-US" sz="2000" dirty="0" smtClean="0"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800" b="1" dirty="0" smtClean="0">
                <a:latin typeface="Times New Roman" pitchFamily="18" charset="0"/>
              </a:rPr>
              <a:t>H</a:t>
            </a:r>
            <a:r>
              <a:rPr lang="ru-RU" sz="2800" b="1" baseline="-25000" dirty="0" smtClean="0">
                <a:latin typeface="Times New Roman" pitchFamily="18" charset="0"/>
              </a:rPr>
              <a:t>2</a:t>
            </a:r>
            <a:r>
              <a:rPr lang="en-US" sz="2800" b="1" dirty="0" smtClean="0">
                <a:latin typeface="Times New Roman" pitchFamily="18" charset="0"/>
              </a:rPr>
              <a:t>S</a:t>
            </a:r>
            <a:r>
              <a:rPr lang="ru-RU" sz="2800" b="1" baseline="30000" dirty="0" smtClean="0">
                <a:latin typeface="Times New Roman" pitchFamily="18" charset="0"/>
              </a:rPr>
              <a:t>-2</a:t>
            </a:r>
            <a:r>
              <a:rPr lang="ru-RU" sz="2800" b="1" dirty="0" smtClean="0">
                <a:latin typeface="Times New Roman" pitchFamily="18" charset="0"/>
              </a:rPr>
              <a:t> + </a:t>
            </a:r>
            <a:r>
              <a:rPr lang="en-US" sz="2800" b="1" dirty="0" smtClean="0">
                <a:latin typeface="Times New Roman" pitchFamily="18" charset="0"/>
              </a:rPr>
              <a:t>Br</a:t>
            </a:r>
            <a:r>
              <a:rPr lang="ru-RU" sz="2800" b="1" baseline="30000" dirty="0" smtClean="0">
                <a:latin typeface="Times New Roman" pitchFamily="18" charset="0"/>
              </a:rPr>
              <a:t>0</a:t>
            </a:r>
            <a:r>
              <a:rPr lang="ru-RU" sz="2800" b="1" baseline="-25000" dirty="0" smtClean="0">
                <a:latin typeface="Times New Roman" pitchFamily="18" charset="0"/>
              </a:rPr>
              <a:t>2</a:t>
            </a:r>
            <a:r>
              <a:rPr lang="ru-RU" sz="2800" b="1" dirty="0" smtClean="0">
                <a:latin typeface="Times New Roman" pitchFamily="18" charset="0"/>
              </a:rPr>
              <a:t>→ </a:t>
            </a:r>
            <a:r>
              <a:rPr lang="en-US" sz="2800" b="1" dirty="0" smtClean="0">
                <a:latin typeface="Times New Roman" pitchFamily="18" charset="0"/>
              </a:rPr>
              <a:t> S</a:t>
            </a:r>
            <a:r>
              <a:rPr lang="ru-RU" sz="2800" b="1" baseline="30000" dirty="0" smtClean="0">
                <a:latin typeface="Times New Roman" pitchFamily="18" charset="0"/>
              </a:rPr>
              <a:t>0</a:t>
            </a:r>
            <a:r>
              <a:rPr lang="ru-RU" sz="2800" b="1" dirty="0" smtClean="0">
                <a:latin typeface="Times New Roman" pitchFamily="18" charset="0"/>
              </a:rPr>
              <a:t> + 2</a:t>
            </a:r>
            <a:r>
              <a:rPr lang="en-US" sz="2800" b="1" dirty="0" err="1" smtClean="0">
                <a:latin typeface="Times New Roman" pitchFamily="18" charset="0"/>
              </a:rPr>
              <a:t>HBr</a:t>
            </a:r>
            <a:r>
              <a:rPr lang="ru-RU" sz="2800" b="1" baseline="30000" dirty="0" smtClean="0">
                <a:latin typeface="Times New Roman" pitchFamily="18" charset="0"/>
              </a:rPr>
              <a:t>-1</a:t>
            </a:r>
            <a:endParaRPr lang="en-US" sz="2800" b="1" baseline="30000" dirty="0" smtClean="0"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b="1" dirty="0" smtClean="0">
                <a:latin typeface="Times New Roman" pitchFamily="18" charset="0"/>
              </a:rPr>
              <a:t>S</a:t>
            </a:r>
            <a:r>
              <a:rPr lang="ru-RU" sz="2400" b="1" baseline="30000" dirty="0" smtClean="0">
                <a:latin typeface="Times New Roman" pitchFamily="18" charset="0"/>
              </a:rPr>
              <a:t>-2 </a:t>
            </a:r>
            <a:r>
              <a:rPr lang="ru-RU" sz="2400" b="1" dirty="0" smtClean="0">
                <a:latin typeface="Times New Roman" pitchFamily="18" charset="0"/>
              </a:rPr>
              <a:t>-</a:t>
            </a:r>
            <a:r>
              <a:rPr lang="en-US" sz="2400" b="1" dirty="0" smtClean="0">
                <a:latin typeface="Times New Roman" pitchFamily="18" charset="0"/>
              </a:rPr>
              <a:t>2</a:t>
            </a:r>
            <a:r>
              <a:rPr lang="ru-RU" sz="2400" b="1" dirty="0" smtClean="0">
                <a:latin typeface="Times New Roman" pitchFamily="18" charset="0"/>
              </a:rPr>
              <a:t>е→ </a:t>
            </a:r>
            <a:r>
              <a:rPr lang="en-US" sz="2400" b="1" dirty="0" smtClean="0">
                <a:latin typeface="Times New Roman" pitchFamily="18" charset="0"/>
              </a:rPr>
              <a:t>S</a:t>
            </a:r>
            <a:r>
              <a:rPr lang="en-US" sz="2400" b="1" baseline="30000" dirty="0" smtClean="0">
                <a:latin typeface="Times New Roman" pitchFamily="18" charset="0"/>
              </a:rPr>
              <a:t>0</a:t>
            </a:r>
            <a:r>
              <a:rPr lang="ru-RU" sz="2400" b="1" dirty="0" smtClean="0">
                <a:latin typeface="Times New Roman" pitchFamily="18" charset="0"/>
              </a:rPr>
              <a:t>Восстановитель    </a:t>
            </a:r>
            <a:r>
              <a:rPr lang="ru-RU" sz="2400" dirty="0" smtClean="0">
                <a:latin typeface="Times New Roman" pitchFamily="18" charset="0"/>
              </a:rPr>
              <a:t>       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 dirty="0" smtClean="0">
                <a:latin typeface="Times New Roman" pitchFamily="18" charset="0"/>
              </a:rPr>
              <a:t>  </a:t>
            </a:r>
            <a:r>
              <a:rPr lang="en-US" sz="2400" dirty="0" smtClean="0">
                <a:latin typeface="Times New Roman" pitchFamily="18" charset="0"/>
              </a:rPr>
              <a:t>Br</a:t>
            </a:r>
            <a:r>
              <a:rPr lang="ru-RU" sz="2400" baseline="30000" dirty="0" smtClean="0">
                <a:latin typeface="Times New Roman" pitchFamily="18" charset="0"/>
              </a:rPr>
              <a:t>0</a:t>
            </a:r>
            <a:r>
              <a:rPr lang="ru-RU" sz="2400" baseline="-25000" dirty="0" smtClean="0">
                <a:latin typeface="Times New Roman" pitchFamily="18" charset="0"/>
              </a:rPr>
              <a:t>2</a:t>
            </a:r>
            <a:r>
              <a:rPr lang="en-US" sz="2400" baseline="-25000" dirty="0" smtClean="0">
                <a:latin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</a:rPr>
              <a:t>+2</a:t>
            </a:r>
            <a:r>
              <a:rPr lang="ru-RU" sz="2400" dirty="0" smtClean="0">
                <a:latin typeface="Times New Roman" pitchFamily="18" charset="0"/>
              </a:rPr>
              <a:t>е</a:t>
            </a:r>
            <a:r>
              <a:rPr lang="en-US" sz="2400" baseline="-25000" dirty="0" smtClean="0">
                <a:latin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</a:rPr>
              <a:t>→ </a:t>
            </a:r>
            <a:r>
              <a:rPr lang="ru-RU" sz="2400" dirty="0" smtClean="0">
                <a:latin typeface="Times New Roman" pitchFamily="18" charset="0"/>
              </a:rPr>
              <a:t>2</a:t>
            </a:r>
            <a:r>
              <a:rPr lang="en-US" sz="2400" dirty="0" smtClean="0">
                <a:latin typeface="Times New Roman" pitchFamily="18" charset="0"/>
              </a:rPr>
              <a:t>Br</a:t>
            </a:r>
            <a:r>
              <a:rPr lang="ru-RU" sz="2400" baseline="30000" dirty="0" smtClean="0">
                <a:latin typeface="Times New Roman" pitchFamily="18" charset="0"/>
              </a:rPr>
              <a:t>-1 </a:t>
            </a:r>
            <a:r>
              <a:rPr lang="ru-RU" sz="2400" dirty="0" smtClean="0">
                <a:latin typeface="Times New Roman" pitchFamily="18" charset="0"/>
              </a:rPr>
              <a:t>окислитель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Диссоциация сероводородной кислоты: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dirty="0" smtClean="0"/>
              <a:t>                  </a:t>
            </a:r>
            <a:r>
              <a:rPr lang="en-US" dirty="0" smtClean="0">
                <a:latin typeface="Times New Roman" pitchFamily="18" charset="0"/>
              </a:rPr>
              <a:t>H</a:t>
            </a:r>
            <a:r>
              <a:rPr lang="ru-RU" baseline="-25000" dirty="0" smtClean="0">
                <a:latin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</a:rPr>
              <a:t>S</a:t>
            </a:r>
            <a:r>
              <a:rPr lang="ru-RU" dirty="0" smtClean="0">
                <a:latin typeface="Times New Roman" pitchFamily="18" charset="0"/>
              </a:rPr>
              <a:t> → </a:t>
            </a:r>
            <a:r>
              <a:rPr lang="en-US" dirty="0" smtClean="0">
                <a:latin typeface="Times New Roman" pitchFamily="18" charset="0"/>
              </a:rPr>
              <a:t>H</a:t>
            </a:r>
            <a:r>
              <a:rPr lang="ru-RU" baseline="30000" dirty="0" smtClean="0">
                <a:latin typeface="Times New Roman" pitchFamily="18" charset="0"/>
              </a:rPr>
              <a:t>+</a:t>
            </a:r>
            <a:r>
              <a:rPr lang="ru-RU" dirty="0" smtClean="0">
                <a:latin typeface="Times New Roman" pitchFamily="18" charset="0"/>
              </a:rPr>
              <a:t> + </a:t>
            </a:r>
            <a:r>
              <a:rPr lang="en-US" dirty="0" smtClean="0">
                <a:latin typeface="Times New Roman" pitchFamily="18" charset="0"/>
              </a:rPr>
              <a:t>HS</a:t>
            </a:r>
            <a:r>
              <a:rPr lang="ru-RU" baseline="30000" dirty="0" smtClean="0">
                <a:latin typeface="Times New Roman" pitchFamily="18" charset="0"/>
              </a:rPr>
              <a:t>- </a:t>
            </a:r>
            <a:endParaRPr lang="en-US" baseline="30000" dirty="0" smtClean="0"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dirty="0" smtClean="0">
                <a:latin typeface="Times New Roman" pitchFamily="18" charset="0"/>
              </a:rPr>
              <a:t>                  </a:t>
            </a:r>
            <a:r>
              <a:rPr lang="en-US" dirty="0" smtClean="0">
                <a:latin typeface="Times New Roman" pitchFamily="18" charset="0"/>
              </a:rPr>
              <a:t>HS</a:t>
            </a:r>
            <a:r>
              <a:rPr lang="ru-RU" baseline="30000" dirty="0" smtClean="0">
                <a:latin typeface="Times New Roman" pitchFamily="18" charset="0"/>
              </a:rPr>
              <a:t>-</a:t>
            </a:r>
            <a:r>
              <a:rPr lang="ru-RU" dirty="0" smtClean="0">
                <a:latin typeface="Times New Roman" pitchFamily="18" charset="0"/>
              </a:rPr>
              <a:t> ↔ </a:t>
            </a:r>
            <a:r>
              <a:rPr lang="en-US" dirty="0" smtClean="0">
                <a:latin typeface="Times New Roman" pitchFamily="18" charset="0"/>
              </a:rPr>
              <a:t>H</a:t>
            </a:r>
            <a:r>
              <a:rPr lang="ru-RU" baseline="30000" dirty="0" smtClean="0">
                <a:latin typeface="Times New Roman" pitchFamily="18" charset="0"/>
              </a:rPr>
              <a:t>+</a:t>
            </a:r>
            <a:r>
              <a:rPr lang="ru-RU" dirty="0" smtClean="0">
                <a:latin typeface="Times New Roman" pitchFamily="18" charset="0"/>
              </a:rPr>
              <a:t> + </a:t>
            </a:r>
            <a:r>
              <a:rPr lang="en-US" dirty="0" smtClean="0">
                <a:latin typeface="Times New Roman" pitchFamily="18" charset="0"/>
              </a:rPr>
              <a:t>S</a:t>
            </a:r>
            <a:r>
              <a:rPr lang="ru-RU" baseline="30000" dirty="0" smtClean="0">
                <a:latin typeface="Times New Roman" pitchFamily="18" charset="0"/>
              </a:rPr>
              <a:t>2-</a:t>
            </a:r>
            <a:r>
              <a:rPr lang="ru-RU" dirty="0" smtClean="0">
                <a:latin typeface="Times New Roman" pitchFamily="18" charset="0"/>
              </a:rPr>
              <a:t> 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dirty="0" smtClean="0">
                <a:latin typeface="Times New Roman" pitchFamily="18" charset="0"/>
              </a:rPr>
              <a:t>Сероводородная кислота слабая, двухосновная, </a:t>
            </a:r>
            <a:r>
              <a:rPr lang="ru-RU" dirty="0" err="1" smtClean="0">
                <a:latin typeface="Times New Roman" pitchFamily="18" charset="0"/>
              </a:rPr>
              <a:t>бескислородная</a:t>
            </a:r>
            <a:r>
              <a:rPr lang="ru-RU" dirty="0" smtClean="0">
                <a:latin typeface="Times New Roman" pitchFamily="18" charset="0"/>
              </a:rPr>
              <a:t>.</a:t>
            </a:r>
            <a:endParaRPr lang="en-US" dirty="0" smtClean="0">
              <a:latin typeface="Times New Roman" pitchFamily="18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dirty="0" smtClean="0">
                <a:latin typeface="Times New Roman" pitchFamily="18" charset="0"/>
              </a:rPr>
              <a:t>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</a:rPr>
              <a:t>Она дает 2 типа солей: </a:t>
            </a:r>
            <a:endParaRPr lang="en-US" dirty="0" smtClean="0">
              <a:solidFill>
                <a:srgbClr val="C00000"/>
              </a:solidFill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dirty="0" smtClean="0">
                <a:latin typeface="Times New Roman" pitchFamily="18" charset="0"/>
              </a:rPr>
              <a:t>       HS</a:t>
            </a:r>
            <a:r>
              <a:rPr lang="ru-RU" baseline="30000" dirty="0" smtClean="0">
                <a:latin typeface="Times New Roman" pitchFamily="18" charset="0"/>
              </a:rPr>
              <a:t>-</a:t>
            </a:r>
            <a:r>
              <a:rPr lang="ru-RU" dirty="0" smtClean="0">
                <a:latin typeface="Times New Roman" pitchFamily="18" charset="0"/>
              </a:rPr>
              <a:t> (</a:t>
            </a:r>
            <a:r>
              <a:rPr lang="en-US" dirty="0" smtClean="0">
                <a:latin typeface="Times New Roman" pitchFamily="18" charset="0"/>
              </a:rPr>
              <a:t>I</a:t>
            </a:r>
            <a:r>
              <a:rPr lang="ru-RU" dirty="0" smtClean="0">
                <a:latin typeface="Times New Roman" pitchFamily="18" charset="0"/>
              </a:rPr>
              <a:t>)                                                </a:t>
            </a:r>
            <a:r>
              <a:rPr lang="en-US" dirty="0" smtClean="0">
                <a:latin typeface="Times New Roman" pitchFamily="18" charset="0"/>
              </a:rPr>
              <a:t>S</a:t>
            </a:r>
            <a:r>
              <a:rPr lang="ru-RU" baseline="30000" dirty="0" smtClean="0">
                <a:latin typeface="Times New Roman" pitchFamily="18" charset="0"/>
              </a:rPr>
              <a:t>2-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dirty="0" smtClean="0">
                <a:latin typeface="Times New Roman" pitchFamily="18" charset="0"/>
              </a:rPr>
              <a:t>гидросульфиды</a:t>
            </a:r>
            <a:r>
              <a:rPr lang="en-US" dirty="0" smtClean="0">
                <a:latin typeface="Times New Roman" pitchFamily="18" charset="0"/>
              </a:rPr>
              <a:t>                             </a:t>
            </a:r>
            <a:r>
              <a:rPr lang="ru-RU" dirty="0" smtClean="0">
                <a:latin typeface="Times New Roman" pitchFamily="18" charset="0"/>
              </a:rPr>
              <a:t>    сульфиды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2800" smtClean="0"/>
              <a:t>Сероводородная кислота вступает со щелочами в реакцию нейтрализации:</a:t>
            </a:r>
            <a:r>
              <a:rPr lang="en-US" sz="2800" smtClean="0"/>
              <a:t/>
            </a:r>
            <a:br>
              <a:rPr lang="en-US" sz="2800" smtClean="0"/>
            </a:br>
            <a:endParaRPr lang="ru-RU" sz="2800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z="4400" smtClean="0">
                <a:latin typeface="Times New Roman" pitchFamily="18" charset="0"/>
              </a:rPr>
              <a:t>H</a:t>
            </a:r>
            <a:r>
              <a:rPr lang="en-US" sz="4400" baseline="-25000" smtClean="0">
                <a:latin typeface="Times New Roman" pitchFamily="18" charset="0"/>
              </a:rPr>
              <a:t>2</a:t>
            </a:r>
            <a:r>
              <a:rPr lang="en-US" sz="4400" smtClean="0">
                <a:latin typeface="Times New Roman" pitchFamily="18" charset="0"/>
              </a:rPr>
              <a:t>S + </a:t>
            </a:r>
            <a:r>
              <a:rPr lang="ru-RU" sz="4400" smtClean="0">
                <a:latin typeface="Times New Roman" pitchFamily="18" charset="0"/>
              </a:rPr>
              <a:t>  </a:t>
            </a:r>
            <a:r>
              <a:rPr lang="en-US" sz="4400" smtClean="0">
                <a:latin typeface="Times New Roman" pitchFamily="18" charset="0"/>
              </a:rPr>
              <a:t>NaOH → </a:t>
            </a:r>
            <a:r>
              <a:rPr lang="ru-RU" sz="4400" smtClean="0">
                <a:latin typeface="Times New Roman" pitchFamily="18" charset="0"/>
              </a:rPr>
              <a:t> </a:t>
            </a:r>
            <a:r>
              <a:rPr lang="en-US" sz="4400" smtClean="0">
                <a:latin typeface="Times New Roman" pitchFamily="18" charset="0"/>
              </a:rPr>
              <a:t>NaHS + H</a:t>
            </a:r>
            <a:r>
              <a:rPr lang="en-US" sz="4400" baseline="-25000" smtClean="0">
                <a:latin typeface="Times New Roman" pitchFamily="18" charset="0"/>
              </a:rPr>
              <a:t>2</a:t>
            </a:r>
            <a:r>
              <a:rPr lang="en-US" sz="4400" smtClean="0">
                <a:latin typeface="Times New Roman" pitchFamily="18" charset="0"/>
              </a:rPr>
              <a:t>O</a:t>
            </a:r>
            <a:endParaRPr lang="ru-RU" sz="4400" smtClean="0"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4400" smtClean="0">
                <a:latin typeface="Times New Roman" pitchFamily="18" charset="0"/>
              </a:rPr>
              <a:t>избыток</a:t>
            </a:r>
            <a:endParaRPr lang="en-US" sz="4400" smtClean="0"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4400" smtClean="0">
                <a:latin typeface="Times New Roman" pitchFamily="18" charset="0"/>
              </a:rPr>
              <a:t>H</a:t>
            </a:r>
            <a:r>
              <a:rPr lang="en-US" sz="4400" baseline="-25000" smtClean="0">
                <a:latin typeface="Times New Roman" pitchFamily="18" charset="0"/>
              </a:rPr>
              <a:t>2</a:t>
            </a:r>
            <a:r>
              <a:rPr lang="en-US" sz="4400" smtClean="0">
                <a:latin typeface="Times New Roman" pitchFamily="18" charset="0"/>
              </a:rPr>
              <a:t>S + </a:t>
            </a:r>
            <a:r>
              <a:rPr lang="ru-RU" sz="4400" smtClean="0">
                <a:latin typeface="Times New Roman" pitchFamily="18" charset="0"/>
              </a:rPr>
              <a:t> </a:t>
            </a:r>
            <a:r>
              <a:rPr lang="en-US" sz="4400" smtClean="0">
                <a:latin typeface="Times New Roman" pitchFamily="18" charset="0"/>
              </a:rPr>
              <a:t>2NaOH → Na</a:t>
            </a:r>
            <a:r>
              <a:rPr lang="en-US" sz="4400" baseline="-25000" smtClean="0">
                <a:latin typeface="Times New Roman" pitchFamily="18" charset="0"/>
              </a:rPr>
              <a:t>2</a:t>
            </a:r>
            <a:r>
              <a:rPr lang="en-US" sz="4400" smtClean="0">
                <a:latin typeface="Times New Roman" pitchFamily="18" charset="0"/>
              </a:rPr>
              <a:t>S + 2H</a:t>
            </a:r>
            <a:r>
              <a:rPr lang="en-US" sz="4400" baseline="-25000" smtClean="0">
                <a:latin typeface="Times New Roman" pitchFamily="18" charset="0"/>
              </a:rPr>
              <a:t>2</a:t>
            </a:r>
            <a:r>
              <a:rPr lang="en-US" sz="4400" smtClean="0">
                <a:latin typeface="Times New Roman" pitchFamily="18" charset="0"/>
              </a:rPr>
              <a:t>O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4400" smtClean="0">
                <a:latin typeface="Times New Roman" pitchFamily="18" charset="0"/>
              </a:rPr>
              <a:t>            </a:t>
            </a:r>
            <a:r>
              <a:rPr lang="ru-RU" sz="4400" smtClean="0">
                <a:latin typeface="Times New Roman" pitchFamily="18" charset="0"/>
              </a:rPr>
              <a:t>  избыток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800" smtClean="0">
                <a:latin typeface="Times New Roman" pitchFamily="18" charset="0"/>
              </a:rPr>
              <a:t>NaHS</a:t>
            </a:r>
            <a:r>
              <a:rPr lang="ru-RU" sz="2800" smtClean="0">
                <a:latin typeface="Times New Roman" pitchFamily="18" charset="0"/>
              </a:rPr>
              <a:t> – гидросульфид натрия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800" smtClean="0">
                <a:latin typeface="Times New Roman" pitchFamily="18" charset="0"/>
              </a:rPr>
              <a:t>Na</a:t>
            </a:r>
            <a:r>
              <a:rPr lang="en-US" sz="2800" baseline="-25000" smtClean="0">
                <a:latin typeface="Times New Roman" pitchFamily="18" charset="0"/>
              </a:rPr>
              <a:t>2</a:t>
            </a:r>
            <a:r>
              <a:rPr lang="en-US" sz="2800" smtClean="0">
                <a:latin typeface="Times New Roman" pitchFamily="18" charset="0"/>
              </a:rPr>
              <a:t>S</a:t>
            </a:r>
            <a:r>
              <a:rPr lang="ru-RU" sz="2800" smtClean="0">
                <a:latin typeface="Times New Roman" pitchFamily="18" charset="0"/>
              </a:rPr>
              <a:t>  - сульфид натрия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620688"/>
            <a:ext cx="8686800" cy="545943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Многие сульфиды нерастворимы в воде и окрашены:</a:t>
            </a:r>
          </a:p>
          <a:p>
            <a:pPr>
              <a:buFontTx/>
              <a:buChar char="-"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PbS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черный цвет;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		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  </a:t>
            </a:r>
          </a:p>
          <a:p>
            <a:pPr>
              <a:buFontTx/>
              <a:buChar char="-"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CuS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черный цвет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AgS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черный цвет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(изделия из серебра при длительном хранении в присутствии сероводорода в воздухе чернеют);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ZnS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белый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цвет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MgS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smtClean="0">
                <a:solidFill>
                  <a:srgbClr val="FF99FF"/>
                </a:solidFill>
                <a:latin typeface="Times New Roman" pitchFamily="18" charset="0"/>
                <a:cs typeface="Times New Roman" pitchFamily="18" charset="0"/>
              </a:rPr>
              <a:t>розовый цвет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05" name="Rectangle 17"/>
          <p:cNvSpPr>
            <a:spLocks noGrp="1" noChangeArrowheads="1"/>
          </p:cNvSpPr>
          <p:nvPr>
            <p:ph type="title" sz="quarter"/>
          </p:nvPr>
        </p:nvSpPr>
        <p:spPr/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Влияние сероводорода на окружающую среду и здоровье человека</a:t>
            </a:r>
          </a:p>
        </p:txBody>
      </p:sp>
      <p:pic>
        <p:nvPicPr>
          <p:cNvPr id="20483" name="Picture 5" descr="j0285360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0825" y="1773238"/>
            <a:ext cx="1728788" cy="2232025"/>
          </a:xfrm>
        </p:spPr>
      </p:pic>
      <p:pic>
        <p:nvPicPr>
          <p:cNvPr id="20484" name="Picture 15" descr="сжигание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051050" y="1844675"/>
            <a:ext cx="1631950" cy="2189163"/>
          </a:xfrm>
          <a:noFill/>
        </p:spPr>
      </p:pic>
      <p:pic>
        <p:nvPicPr>
          <p:cNvPr id="20485" name="Picture 14" descr="0007-007-Prichiny-obrazovanija-kislotnykh-dozhdej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323850" y="4365625"/>
            <a:ext cx="2916238" cy="2187575"/>
          </a:xfrm>
          <a:noFill/>
        </p:spPr>
      </p:pic>
      <p:sp>
        <p:nvSpPr>
          <p:cNvPr id="37906" name="Rectangle 18"/>
          <p:cNvSpPr>
            <a:spLocks noGrp="1" noChangeArrowheads="1"/>
          </p:cNvSpPr>
          <p:nvPr>
            <p:ph sz="quarter" idx="4"/>
          </p:nvPr>
        </p:nvSpPr>
        <p:spPr>
          <a:xfrm>
            <a:off x="3851275" y="1557338"/>
            <a:ext cx="4895850" cy="504031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Очень токсичен. Вдыхание воздуха с содержанием сероводорода вызывает головокружение, головную боль, тошноту, а со значительной концентрацией приводит к коме, судорогам, отёку лёгких и даже к летальному исходу. При высокой концентрации однократное вдыхание может вызвать мгновенную смерть. При небольших концентрациях довольно быстро возникает адаптация к неприятному запаху «тухлых яиц», и он перестаёт ощущаться. Во рту возникает сладковатый металлический привкус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При большой концентрации ввиду паралича обонятельного нерва запах сероводорода не ощущается</a:t>
            </a:r>
          </a:p>
          <a:p>
            <a:pPr eaLnBrk="1" hangingPunct="1">
              <a:defRPr/>
            </a:pPr>
            <a:endParaRPr lang="ru-RU" sz="1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517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Применение.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0" y="836613"/>
            <a:ext cx="9144000" cy="5726112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200" b="1" dirty="0" smtClean="0">
                <a:latin typeface="Times New Roman" pitchFamily="18" charset="0"/>
              </a:rPr>
              <a:t>   </a:t>
            </a:r>
            <a:r>
              <a:rPr lang="ru-RU" sz="2400" b="1" dirty="0" smtClean="0">
                <a:latin typeface="Times New Roman" pitchFamily="18" charset="0"/>
              </a:rPr>
              <a:t>Сероводород </a:t>
            </a:r>
            <a:r>
              <a:rPr lang="ru-RU" sz="2400" b="1" dirty="0" smtClean="0">
                <a:latin typeface="Times New Roman" pitchFamily="18" charset="0"/>
              </a:rPr>
              <a:t>из-за своей токсичности находит ограниченное применение.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b="1" dirty="0" smtClean="0">
                <a:latin typeface="Times New Roman" pitchFamily="18" charset="0"/>
              </a:rPr>
              <a:t>В </a:t>
            </a:r>
            <a:r>
              <a:rPr lang="ru-RU" sz="2400" b="1" dirty="0" smtClean="0">
                <a:latin typeface="Times New Roman" pitchFamily="18" charset="0"/>
              </a:rPr>
              <a:t>медицине — в составе природных и искусственных сероводородных ванн, а также в составе некоторых минеральных вод.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b="1" dirty="0" smtClean="0">
                <a:latin typeface="Times New Roman" pitchFamily="18" charset="0"/>
              </a:rPr>
              <a:t>Сероводород применяют для получения серной кислоты, элементной серы, сульфидов.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b="1" dirty="0" smtClean="0">
                <a:latin typeface="Times New Roman" pitchFamily="18" charset="0"/>
              </a:rPr>
              <a:t>Окрашенные </a:t>
            </a:r>
            <a:r>
              <a:rPr lang="ru-RU" sz="2400" b="1" dirty="0" smtClean="0">
                <a:latin typeface="Times New Roman" pitchFamily="18" charset="0"/>
              </a:rPr>
              <a:t>сульфиды служат основой для изготовления красок, в том числе светящихся. Они же используются в аналитической химии.</a:t>
            </a:r>
            <a:endParaRPr lang="en-US" sz="2400" b="1" dirty="0" smtClean="0"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b="1" dirty="0" smtClean="0">
                <a:latin typeface="Times New Roman" pitchFamily="18" charset="0"/>
              </a:rPr>
              <a:t> Сульфиды калия, стронция и бария используются в кожевенном деле для удаления шерсти со шкур перед их выделкой.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b="1" dirty="0" smtClean="0">
                <a:latin typeface="Times New Roman" pitchFamily="18" charset="0"/>
              </a:rPr>
              <a:t>В последние годы рассматривается возможность использования сероводорода, накопленного в глубинах Чёрного моря, в качестве энергетического (сероводородная энергетика) и химического сырья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ChangeArrowheads="1"/>
          </p:cNvSpPr>
          <p:nvPr/>
        </p:nvSpPr>
        <p:spPr bwMode="auto">
          <a:xfrm>
            <a:off x="395288" y="260350"/>
            <a:ext cx="5616575" cy="41767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/>
              <a:t>Домашнее задание: </a:t>
            </a:r>
            <a:r>
              <a:rPr lang="tt-RU" sz="2800"/>
              <a:t>§11</a:t>
            </a:r>
          </a:p>
          <a:p>
            <a:pPr algn="ctr"/>
            <a:r>
              <a:rPr lang="tt-RU" sz="2800"/>
              <a:t> стр34№2  и </a:t>
            </a:r>
          </a:p>
          <a:p>
            <a:pPr algn="ctr"/>
            <a:r>
              <a:rPr lang="tt-RU" sz="2800"/>
              <a:t> </a:t>
            </a:r>
            <a:r>
              <a:rPr lang="ru-RU" sz="2800"/>
              <a:t>составить уравнения реакций</a:t>
            </a:r>
          </a:p>
          <a:p>
            <a:pPr algn="ctr"/>
            <a:r>
              <a:rPr lang="ru-RU" sz="2800"/>
              <a:t> в молекулярном и </a:t>
            </a:r>
          </a:p>
          <a:p>
            <a:pPr algn="ctr"/>
            <a:r>
              <a:rPr lang="ru-RU" sz="2800"/>
              <a:t>ионном виде, </a:t>
            </a:r>
          </a:p>
          <a:p>
            <a:pPr algn="ctr"/>
            <a:r>
              <a:rPr lang="ru-RU" sz="2800"/>
              <a:t>про которых говорили</a:t>
            </a:r>
          </a:p>
          <a:p>
            <a:pPr algn="ctr"/>
            <a:r>
              <a:rPr lang="ru-RU" sz="2800"/>
              <a:t> на уроке.</a:t>
            </a:r>
          </a:p>
          <a:p>
            <a:pPr algn="ctr"/>
            <a:r>
              <a:rPr lang="ru-RU" sz="2800"/>
              <a:t>(закончить заполнение таблицы). </a:t>
            </a:r>
          </a:p>
          <a:p>
            <a:pPr algn="ctr"/>
            <a:endParaRPr lang="ru-RU" sz="2800"/>
          </a:p>
        </p:txBody>
      </p:sp>
      <p:sp>
        <p:nvSpPr>
          <p:cNvPr id="22531" name="Rectangle 7"/>
          <p:cNvSpPr>
            <a:spLocks noChangeArrowheads="1"/>
          </p:cNvSpPr>
          <p:nvPr/>
        </p:nvSpPr>
        <p:spPr bwMode="auto">
          <a:xfrm>
            <a:off x="4572000" y="4365625"/>
            <a:ext cx="4032250" cy="21383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/>
              <a:t>Спасибо</a:t>
            </a:r>
          </a:p>
          <a:p>
            <a:pPr algn="ctr"/>
            <a:r>
              <a:rPr lang="ru-RU" sz="3200"/>
              <a:t> за урок.</a:t>
            </a:r>
          </a:p>
          <a:p>
            <a:pPr algn="ctr"/>
            <a:r>
              <a:rPr lang="ru-RU" sz="3200"/>
              <a:t>Урок окончен.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A229DDA61E4EEB41A6F1530F547A7E8C" ma:contentTypeVersion="0" ma:contentTypeDescription="Создание документа." ma:contentTypeScope="" ma:versionID="2f6d2af9705069ea55dc0e72eb3ae605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7D810086-F12B-4D3A-A20D-FDE4E63A129B}"/>
</file>

<file path=customXml/itemProps2.xml><?xml version="1.0" encoding="utf-8"?>
<ds:datastoreItem xmlns:ds="http://schemas.openxmlformats.org/officeDocument/2006/customXml" ds:itemID="{79A7D3A8-CF5D-4911-B446-4EEA49C011D6}"/>
</file>

<file path=customXml/itemProps3.xml><?xml version="1.0" encoding="utf-8"?>
<ds:datastoreItem xmlns:ds="http://schemas.openxmlformats.org/officeDocument/2006/customXml" ds:itemID="{9E6F513E-805A-41D1-9926-1462E1157FDC}"/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223</TotalTime>
  <Words>594</Words>
  <Application>Microsoft Office PowerPoint</Application>
  <PresentationFormat>Экран (4:3)</PresentationFormat>
  <Paragraphs>84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Wingdings</vt:lpstr>
      <vt:lpstr>Calibri</vt:lpstr>
      <vt:lpstr>Times New Roman</vt:lpstr>
      <vt:lpstr>Трек</vt:lpstr>
      <vt:lpstr>МоУ «Визимьярская средняя общеобразовательная школа»</vt:lpstr>
      <vt:lpstr>Загадка </vt:lpstr>
      <vt:lpstr>Нахождение в природе</vt:lpstr>
      <vt:lpstr>Нахождение в природе</vt:lpstr>
      <vt:lpstr>Слайд 5</vt:lpstr>
      <vt:lpstr>Физические свойства серы</vt:lpstr>
      <vt:lpstr>Сероводород можно получить</vt:lpstr>
      <vt:lpstr>Химические свойства сероводорода.                                                           </vt:lpstr>
      <vt:lpstr>Диссоциация сероводородной кислоты:</vt:lpstr>
      <vt:lpstr>Сероводородная кислота вступает со щелочами в реакцию нейтрализации: </vt:lpstr>
      <vt:lpstr>Слайд 11</vt:lpstr>
      <vt:lpstr>Влияние сероводорода на окружающую среду и здоровье человека</vt:lpstr>
      <vt:lpstr>Применение.</vt:lpstr>
      <vt:lpstr>Слайд 14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Сероводород. Сульфиды.</dc:title>
  <dc:creator>алфинур</dc:creator>
  <cp:lastModifiedBy>Home</cp:lastModifiedBy>
  <cp:revision>9</cp:revision>
  <dcterms:created xsi:type="dcterms:W3CDTF">2003-12-05T20:24:34Z</dcterms:created>
  <dcterms:modified xsi:type="dcterms:W3CDTF">2017-10-17T17:12:20Z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0x010100A229DDA61E4EEB41A6F1530F547A7E8C</vt:lpwstr>
  </property>
</Properties>
</file>