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37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9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5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31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86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40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9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87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2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98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9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2">
                <a:lumMod val="40000"/>
                <a:lumOff val="60000"/>
              </a:schemeClr>
            </a:gs>
            <a:gs pos="100000">
              <a:schemeClr val="bg1">
                <a:lumMod val="1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19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780928"/>
            <a:ext cx="7772400" cy="8195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3600" dirty="0" smtClean="0"/>
              <a:t>Изучение влияния фитонцидов лука и чеснока на жизнедеятельность микроорганизмов»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Выполнила: учащаяся 11 класса </a:t>
            </a:r>
          </a:p>
          <a:p>
            <a:r>
              <a:rPr lang="ru-RU" dirty="0"/>
              <a:t>МОУ «</a:t>
            </a:r>
            <a:r>
              <a:rPr lang="ru-RU" dirty="0" err="1"/>
              <a:t>Визимьярская</a:t>
            </a:r>
            <a:r>
              <a:rPr lang="ru-RU" dirty="0"/>
              <a:t> средняя </a:t>
            </a:r>
          </a:p>
          <a:p>
            <a:r>
              <a:rPr lang="ru-RU" dirty="0"/>
              <a:t>общеобразовательная школа»</a:t>
            </a:r>
          </a:p>
          <a:p>
            <a:r>
              <a:rPr lang="ru-RU" dirty="0" err="1"/>
              <a:t>Синчилова</a:t>
            </a:r>
            <a:r>
              <a:rPr lang="ru-RU" dirty="0"/>
              <a:t> Анна Владимировна</a:t>
            </a:r>
          </a:p>
          <a:p>
            <a:r>
              <a:rPr lang="ru-RU" dirty="0"/>
              <a:t>Руководитель:</a:t>
            </a:r>
          </a:p>
          <a:p>
            <a:r>
              <a:rPr lang="ru-RU" dirty="0"/>
              <a:t> </a:t>
            </a:r>
            <a:r>
              <a:rPr lang="ru-RU" dirty="0" err="1"/>
              <a:t>Кедрова</a:t>
            </a:r>
            <a:r>
              <a:rPr lang="ru-RU" dirty="0"/>
              <a:t> Наталья Васильевна,</a:t>
            </a:r>
          </a:p>
          <a:p>
            <a:r>
              <a:rPr lang="ru-RU" dirty="0"/>
              <a:t>учитель биологии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620688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Муниципальное общеобразовательное учреждение </a:t>
            </a:r>
            <a:r>
              <a:rPr lang="ru-RU" sz="12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   «</a:t>
            </a:r>
            <a:r>
              <a:rPr lang="ru-RU" sz="1200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Визимьярская</a:t>
            </a:r>
            <a:r>
              <a:rPr lang="ru-RU" sz="12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средняя общеобразовательная школа» </a:t>
            </a:r>
            <a:r>
              <a:rPr lang="ru-RU" sz="1200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Килемарского</a:t>
            </a:r>
            <a:r>
              <a:rPr lang="ru-RU" sz="12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муниципального района Республики Марий Эл</a:t>
            </a:r>
          </a:p>
          <a:p>
            <a:r>
              <a:rPr lang="ru-RU" sz="12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 </a:t>
            </a:r>
            <a:r>
              <a:rPr lang="ru-RU" sz="12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       </a:t>
            </a:r>
            <a:endParaRPr lang="ru-RU" sz="1200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1420" y="6042527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Визимьяры</a:t>
            </a:r>
            <a:r>
              <a:rPr lang="ru-RU" sz="1100" dirty="0"/>
              <a:t> – 2022 г.</a:t>
            </a:r>
          </a:p>
        </p:txBody>
      </p:sp>
    </p:spTree>
    <p:extLst>
      <p:ext uri="{BB962C8B-B14F-4D97-AF65-F5344CB8AC3E}">
        <p14:creationId xmlns:p14="http://schemas.microsoft.com/office/powerpoint/2010/main" val="27058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Цель исследования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/>
              <a:t>И</a:t>
            </a:r>
            <a:r>
              <a:rPr lang="ru-RU" sz="2800" dirty="0" smtClean="0"/>
              <a:t>зучить </a:t>
            </a:r>
            <a:r>
              <a:rPr lang="ru-RU" sz="2800" dirty="0" err="1"/>
              <a:t>фитонцидную</a:t>
            </a:r>
            <a:r>
              <a:rPr lang="ru-RU" sz="2800" dirty="0"/>
              <a:t> активность лука и чеснока по их влиянию на микроорганизмы.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6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Задачи работы</a:t>
            </a:r>
          </a:p>
          <a:p>
            <a:pPr lvl="0"/>
            <a:r>
              <a:rPr lang="ru-RU" dirty="0"/>
              <a:t>изучить материал о </a:t>
            </a:r>
            <a:r>
              <a:rPr lang="ru-RU" dirty="0" err="1"/>
              <a:t>фитонцидности</a:t>
            </a:r>
            <a:r>
              <a:rPr lang="ru-RU" dirty="0"/>
              <a:t> растений лука и </a:t>
            </a:r>
            <a:r>
              <a:rPr lang="ru-RU" dirty="0" smtClean="0"/>
              <a:t>чеснока</a:t>
            </a:r>
            <a:endParaRPr lang="ru-RU" dirty="0"/>
          </a:p>
          <a:p>
            <a:pPr lvl="0"/>
            <a:r>
              <a:rPr lang="ru-RU" dirty="0"/>
              <a:t>определить степень </a:t>
            </a:r>
            <a:r>
              <a:rPr lang="ru-RU" dirty="0" err="1"/>
              <a:t>фитонцидности</a:t>
            </a:r>
            <a:r>
              <a:rPr lang="ru-RU" dirty="0"/>
              <a:t> лука и чеснока по их влиянию на </a:t>
            </a:r>
            <a:r>
              <a:rPr lang="ru-RU" dirty="0" smtClean="0"/>
              <a:t>микроорганизмы</a:t>
            </a:r>
            <a:endParaRPr lang="ru-RU" dirty="0"/>
          </a:p>
          <a:p>
            <a:pPr lvl="0"/>
            <a:r>
              <a:rPr lang="ru-RU" dirty="0"/>
              <a:t>и</a:t>
            </a:r>
            <a:r>
              <a:rPr lang="ru-RU" dirty="0" smtClean="0"/>
              <a:t>зучить </a:t>
            </a:r>
            <a:r>
              <a:rPr lang="ru-RU" dirty="0"/>
              <a:t>полезные свойства чеснока и </a:t>
            </a:r>
            <a:r>
              <a:rPr lang="ru-RU" dirty="0" smtClean="0"/>
              <a:t>лука</a:t>
            </a:r>
            <a:endParaRPr lang="ru-RU" dirty="0"/>
          </a:p>
          <a:p>
            <a:pPr lvl="0"/>
            <a:r>
              <a:rPr lang="ru-RU" dirty="0"/>
              <a:t>п</a:t>
            </a:r>
            <a:r>
              <a:rPr lang="ru-RU" dirty="0" smtClean="0"/>
              <a:t>одготовить </a:t>
            </a:r>
            <a:r>
              <a:rPr lang="ru-RU" dirty="0"/>
              <a:t>рекомендации по использованию результатов исследования с целью профилактики лечения вирусных заболеваний среди </a:t>
            </a:r>
            <a:r>
              <a:rPr lang="ru-RU" dirty="0" smtClean="0"/>
              <a:t>учащихся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8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Методы исследования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изучение и анализ различных информационных источников по данному </a:t>
            </a:r>
            <a:r>
              <a:rPr lang="ru-RU" dirty="0" smtClean="0"/>
              <a:t>вопросу</a:t>
            </a:r>
            <a:endParaRPr lang="ru-RU" dirty="0"/>
          </a:p>
          <a:p>
            <a:pPr lvl="0"/>
            <a:r>
              <a:rPr lang="ru-RU" dirty="0"/>
              <a:t>микробиологические методы:  определение влияния тканевых соков и летучих фракций растений на гнилостные бактерии с целью определения степени </a:t>
            </a:r>
            <a:r>
              <a:rPr lang="ru-RU" dirty="0" err="1"/>
              <a:t>фитонцидности</a:t>
            </a:r>
            <a:r>
              <a:rPr lang="ru-RU" dirty="0"/>
              <a:t> этих </a:t>
            </a:r>
            <a:r>
              <a:rPr lang="ru-RU" dirty="0" smtClean="0"/>
              <a:t>растений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Гипотеза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Предположительно</a:t>
            </a:r>
            <a:r>
              <a:rPr lang="ru-RU" sz="2400" dirty="0"/>
              <a:t>, что тканевые соки и летучие фракции лука и чеснока оказывают различное действие на микроорганизмы. На основании этого можно определить степень </a:t>
            </a:r>
            <a:r>
              <a:rPr lang="ru-RU" sz="2400" dirty="0" err="1"/>
              <a:t>фитонцидности</a:t>
            </a:r>
            <a:r>
              <a:rPr lang="ru-RU" sz="2400" dirty="0"/>
              <a:t> этих растений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Объект исследования</a:t>
            </a:r>
          </a:p>
          <a:p>
            <a:pPr marL="0" indent="0">
              <a:buNone/>
            </a:pPr>
            <a:r>
              <a:rPr lang="ru-RU" sz="2400" dirty="0"/>
              <a:t>Экология растений лука и чеснока и гнилостных бактерий.</a:t>
            </a:r>
          </a:p>
          <a:p>
            <a:pPr marL="0" indent="0">
              <a:buNone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578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Предмет исследования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Р</a:t>
            </a:r>
            <a:r>
              <a:rPr lang="ru-RU" sz="2800" dirty="0" smtClean="0"/>
              <a:t>епчатый </a:t>
            </a:r>
            <a:r>
              <a:rPr lang="ru-RU" sz="2800" dirty="0"/>
              <a:t>лук и чеснок и их </a:t>
            </a:r>
            <a:r>
              <a:rPr lang="ru-RU" sz="2800" dirty="0" err="1"/>
              <a:t>фитонцидные</a:t>
            </a:r>
            <a:r>
              <a:rPr lang="ru-RU" sz="2800" dirty="0"/>
              <a:t> свойства.</a:t>
            </a:r>
          </a:p>
          <a:p>
            <a:pPr marL="0" indent="0">
              <a:buNone/>
            </a:pPr>
            <a:r>
              <a:rPr lang="ru-RU" sz="2800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71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Фитонцидные</a:t>
            </a:r>
            <a:r>
              <a:rPr lang="ru-RU" sz="3200" dirty="0" smtClean="0"/>
              <a:t> свойства растений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900" dirty="0"/>
              <a:t>Растения постоянно выделяют фитонциды, которые очищают воздух от микроорганизмов. Подсчитано, что в кубическом метре лесного воздуха в 150—300 раз меньше микробов, чем в том же объеме городского воздуха. Таким образом, фитонциды способствуют </a:t>
            </a:r>
            <a:r>
              <a:rPr lang="ru-RU" sz="1900" dirty="0" smtClean="0"/>
              <a:t>профилактике </a:t>
            </a:r>
            <a:r>
              <a:rPr lang="ru-RU" sz="1900" dirty="0"/>
              <a:t>заболеваний. </a:t>
            </a:r>
            <a:endParaRPr lang="ru-RU" sz="1900" dirty="0" smtClean="0"/>
          </a:p>
          <a:p>
            <a:pPr marL="0" indent="0">
              <a:buNone/>
            </a:pPr>
            <a:r>
              <a:rPr lang="ru-RU" sz="1900" dirty="0"/>
              <a:t>Летучие фитонциды некоторых растений отпугивают грызунов и насекомых, которые являются переносчиками болезнетворных микроорганизмов. Летучие фитонциды — один из важнейших регуляторов физико-химического состава воздуха. Они повышают содержание в нем отрицательных ионов, благоприятно действующих на человека, и снижают количество вредных положительных ионов. Фитонциды увеличивают биологическую активность кислорода воздуха. </a:t>
            </a:r>
            <a:endParaRPr lang="ru-RU" sz="1900" dirty="0" smtClean="0"/>
          </a:p>
          <a:p>
            <a:pPr marL="0" indent="0">
              <a:buNone/>
            </a:pPr>
            <a:r>
              <a:rPr lang="ru-RU" sz="1900" dirty="0"/>
              <a:t>О</a:t>
            </a:r>
            <a:r>
              <a:rPr lang="ru-RU" sz="1900" dirty="0" smtClean="0"/>
              <a:t>ни </a:t>
            </a:r>
            <a:r>
              <a:rPr lang="ru-RU" sz="1900" dirty="0"/>
              <a:t>также способствуют оседанию пылевых частиц, уменьшают электрический показатель загрязненности воздуха и обезвреживают присутствующие в нем микроорганизмы. Современная наука доказала, что летучие фитонциды могут усваиваться легкими, они являются поставщиками необходимых для организма </a:t>
            </a:r>
            <a:r>
              <a:rPr lang="ru-RU" sz="1900" dirty="0" err="1"/>
              <a:t>витаминоподобных</a:t>
            </a:r>
            <a:r>
              <a:rPr lang="ru-RU" sz="1900" dirty="0"/>
              <a:t> и </a:t>
            </a:r>
            <a:r>
              <a:rPr lang="ru-RU" sz="1900" dirty="0" err="1"/>
              <a:t>гормоноподобных</a:t>
            </a:r>
            <a:r>
              <a:rPr lang="ru-RU" sz="1900" dirty="0"/>
              <a:t> веществ, а также компонентов, идущих на построение биологических комплексов. </a:t>
            </a:r>
          </a:p>
          <a:p>
            <a:pPr marL="0" indent="0">
              <a:buNone/>
            </a:pPr>
            <a:endParaRPr lang="ru-RU" sz="1900" dirty="0" smtClean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679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Практическая часть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Опыт с яйцом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1400" dirty="0" smtClean="0"/>
              <a:t>Банка с чесноком       Банка с луком                             Контрольная банка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4" name="Рисунок 3" descr="hello_html_m6888b1e7.jpg"/>
          <p:cNvPicPr/>
          <p:nvPr/>
        </p:nvPicPr>
        <p:blipFill>
          <a:blip r:embed="rId2" cstate="print"/>
          <a:srcRect b="15588"/>
          <a:stretch>
            <a:fillRect/>
          </a:stretch>
        </p:blipFill>
        <p:spPr bwMode="auto">
          <a:xfrm>
            <a:off x="467544" y="2636912"/>
            <a:ext cx="15121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ello_html_1660fb42.jpg"/>
          <p:cNvPicPr/>
          <p:nvPr/>
        </p:nvPicPr>
        <p:blipFill>
          <a:blip r:embed="rId3" cstate="print"/>
          <a:srcRect b="13703"/>
          <a:stretch>
            <a:fillRect/>
          </a:stretch>
        </p:blipFill>
        <p:spPr bwMode="auto">
          <a:xfrm>
            <a:off x="2202046" y="2636912"/>
            <a:ext cx="213104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m1994b231.jpg"/>
          <p:cNvPicPr/>
          <p:nvPr/>
        </p:nvPicPr>
        <p:blipFill>
          <a:blip r:embed="rId4" cstate="print"/>
          <a:srcRect b="14577"/>
          <a:stretch>
            <a:fillRect/>
          </a:stretch>
        </p:blipFill>
        <p:spPr bwMode="auto">
          <a:xfrm>
            <a:off x="4524871" y="2637516"/>
            <a:ext cx="1835150" cy="172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ello_html_34a9d2da.jpg"/>
          <p:cNvPicPr/>
          <p:nvPr/>
        </p:nvPicPr>
        <p:blipFill>
          <a:blip r:embed="rId5" cstate="print"/>
          <a:srcRect b="15042"/>
          <a:stretch>
            <a:fillRect/>
          </a:stretch>
        </p:blipFill>
        <p:spPr bwMode="auto">
          <a:xfrm>
            <a:off x="471972" y="4870222"/>
            <a:ext cx="151216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ello_html_12ca75a9.jpg"/>
          <p:cNvPicPr/>
          <p:nvPr/>
        </p:nvPicPr>
        <p:blipFill>
          <a:blip r:embed="rId6" cstate="print"/>
          <a:srcRect b="14530"/>
          <a:stretch>
            <a:fillRect/>
          </a:stretch>
        </p:blipFill>
        <p:spPr bwMode="auto">
          <a:xfrm>
            <a:off x="2190214" y="4869160"/>
            <a:ext cx="205903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ello_html_70fe6a92.jpg"/>
          <p:cNvPicPr/>
          <p:nvPr/>
        </p:nvPicPr>
        <p:blipFill>
          <a:blip r:embed="rId7" cstate="print"/>
          <a:srcRect b="14468"/>
          <a:stretch>
            <a:fillRect/>
          </a:stretch>
        </p:blipFill>
        <p:spPr bwMode="auto">
          <a:xfrm>
            <a:off x="4541995" y="4869160"/>
            <a:ext cx="187841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26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692696"/>
            <a:ext cx="2672998" cy="40792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+mn-lt"/>
              </a:rPr>
              <a:t>Опыт с мясом</a:t>
            </a:r>
            <a:endParaRPr lang="ru-RU" sz="2000" dirty="0">
              <a:latin typeface="+mn-lt"/>
            </a:endParaRPr>
          </a:p>
        </p:txBody>
      </p:sp>
      <p:pic>
        <p:nvPicPr>
          <p:cNvPr id="4" name="Объект 3" descr="hello_html_m346d063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24185"/>
            <a:ext cx="3443634" cy="266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ello_html_m434e6b5f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88840"/>
            <a:ext cx="3816424" cy="26642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95536" y="1556792"/>
            <a:ext cx="189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Банка с чесноком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427984" y="1628800"/>
            <a:ext cx="2062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Контрольная банка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77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Выводы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/>
              <a:t>Научились отбирать материал по определенной теме, выделять главное.</a:t>
            </a:r>
          </a:p>
          <a:p>
            <a:pPr lvl="0"/>
            <a:r>
              <a:rPr lang="ru-RU" dirty="0" smtClean="0"/>
              <a:t>Выполняя </a:t>
            </a:r>
            <a:r>
              <a:rPr lang="ru-RU" dirty="0"/>
              <a:t>проект, совершенствовали умения работать на компьютере – печатать, создавать таблицы;</a:t>
            </a:r>
          </a:p>
          <a:p>
            <a:pPr lvl="0"/>
            <a:r>
              <a:rPr lang="ru-RU" dirty="0"/>
              <a:t>Фитонциды - это вещества растительного происхождения, обладающие свойством убивать болезнетворные микроорганизмы.</a:t>
            </a:r>
          </a:p>
          <a:p>
            <a:pPr lvl="0"/>
            <a:r>
              <a:rPr lang="ru-RU" dirty="0"/>
              <a:t>Фитонциды лука и чеснока сдерживают развитие гнилостных бактерий и могут быть использованы в домашних условиях для предотвращения порчи продуктов.</a:t>
            </a:r>
          </a:p>
          <a:p>
            <a:pPr lvl="0"/>
            <a:r>
              <a:rPr lang="ru-RU" dirty="0"/>
              <a:t>Количество фитонцидов в соке растений выше. </a:t>
            </a:r>
            <a:r>
              <a:rPr lang="ru-RU" dirty="0" err="1"/>
              <a:t>Фитонцидная</a:t>
            </a:r>
            <a:r>
              <a:rPr lang="ru-RU" dirty="0"/>
              <a:t> активность у тканевых соков чеснока интенсивнее, чем у лука.</a:t>
            </a:r>
          </a:p>
          <a:p>
            <a:pPr lvl="0"/>
            <a:r>
              <a:rPr lang="ru-RU" dirty="0" err="1"/>
              <a:t>Фитонцидные</a:t>
            </a:r>
            <a:r>
              <a:rPr lang="ru-RU" dirty="0"/>
              <a:t> растения можно использовать в качестве профилактических средств, предупреждающих развитие простудных заболеваний. Употребляя лук и чеснок можно защитить себя от болезней.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7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Заключение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900" dirty="0"/>
              <a:t>На основании проделанной работы можно сделать следующие предложения:</a:t>
            </a:r>
          </a:p>
          <a:p>
            <a:pPr lvl="0"/>
            <a:r>
              <a:rPr lang="ru-RU" sz="2900" dirty="0"/>
              <a:t>Употреблять в пищу лук и чеснок для защиты от болезнетворных бактерий.</a:t>
            </a:r>
          </a:p>
          <a:p>
            <a:pPr lvl="0"/>
            <a:r>
              <a:rPr lang="ru-RU" sz="2900" dirty="0"/>
              <a:t>Можно сделать ожерелье из зубчиков чеснока или носить в кармане </a:t>
            </a:r>
            <a:r>
              <a:rPr lang="ru-RU" sz="2900" dirty="0" smtClean="0"/>
              <a:t>рубашки чеснок</a:t>
            </a:r>
            <a:r>
              <a:rPr lang="ru-RU" sz="2900" dirty="0"/>
              <a:t>.</a:t>
            </a:r>
          </a:p>
          <a:p>
            <a:pPr lvl="0"/>
            <a:r>
              <a:rPr lang="ru-RU" sz="2900" dirty="0"/>
              <a:t>Вдыхание свежеприготовленной кашицы из лука или чеснока (она особенно активно выделяет летучие фитонциды впервые 10—15 минут, затем поток их быстро истощается), применяется для лечения заболеваний верхних дыхательных путей, острых и хронических заболеваний легких и бронхов — попадая в дыхательные пути, фитонциды очищают их от болезнетворных бацилл.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1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СПАСИБО ЗА ПРОСМОТР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6" descr="Звёзды корейской K-pop группы BlackPink | На сцене и в жизни, как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Звёзды корейской K-pop группы BlackPink | На сцене и в жизни, как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1" descr="Звёзды корейской K-pop группы BlackPink | На сцене и в жизни, как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3" descr="Звёзды корейской K-pop группы BlackPink | На сцене и в жизни, как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Blackpink (Блэкпинк): Биография группы - Salve Musi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2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CE3635B-586D-4DA1-8ABE-EB8FB7F9C6AE}"/>
</file>

<file path=customXml/itemProps2.xml><?xml version="1.0" encoding="utf-8"?>
<ds:datastoreItem xmlns:ds="http://schemas.openxmlformats.org/officeDocument/2006/customXml" ds:itemID="{B9630B54-DC59-4B33-BF66-1C8033FC21FE}"/>
</file>

<file path=customXml/itemProps3.xml><?xml version="1.0" encoding="utf-8"?>
<ds:datastoreItem xmlns:ds="http://schemas.openxmlformats.org/officeDocument/2006/customXml" ds:itemID="{D3C9A610-FDF8-4ACA-81EB-C48E5AA323ED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74</TotalTime>
  <Words>495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«Изучение влияния фитонцидов лука и чеснока на жизнедеятельность микроорганизмов»   </vt:lpstr>
      <vt:lpstr>Цель исследования</vt:lpstr>
      <vt:lpstr>Методы исследования</vt:lpstr>
      <vt:lpstr>Гипотеза</vt:lpstr>
      <vt:lpstr>Предмет исследования</vt:lpstr>
      <vt:lpstr>Фитонцидные свойства растений</vt:lpstr>
      <vt:lpstr>Практическая часть</vt:lpstr>
      <vt:lpstr>Опыт с мясом</vt:lpstr>
      <vt:lpstr>Выводы</vt:lpstr>
      <vt:lpstr>Заключение</vt:lpstr>
      <vt:lpstr>СПАСИБО ЗА ПРОСМОТР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«Изучение влияния фитонцидов лука и чеснока на жизнедеятельность микроорганизмов»   </dc:title>
  <dc:creator>admin</dc:creator>
  <cp:lastModifiedBy>admin</cp:lastModifiedBy>
  <cp:revision>13</cp:revision>
  <dcterms:created xsi:type="dcterms:W3CDTF">2022-03-27T18:29:10Z</dcterms:created>
  <dcterms:modified xsi:type="dcterms:W3CDTF">2022-03-28T17:49:43Z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