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6" r:id="rId3"/>
    <p:sldId id="258" r:id="rId4"/>
    <p:sldId id="259" r:id="rId5"/>
    <p:sldId id="260" r:id="rId6"/>
    <p:sldId id="270" r:id="rId7"/>
    <p:sldId id="271" r:id="rId8"/>
    <p:sldId id="261" r:id="rId9"/>
    <p:sldId id="264" r:id="rId10"/>
    <p:sldId id="262" r:id="rId11"/>
    <p:sldId id="263" r:id="rId12"/>
    <p:sldId id="265" r:id="rId13"/>
    <p:sldId id="267" r:id="rId14"/>
    <p:sldId id="269" r:id="rId15"/>
    <p:sldId id="266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1" autoAdjust="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224135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Родительская любовь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708920"/>
            <a:ext cx="6172200" cy="172819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Советы о том, как надо любить своих детей, не допуская ошибок воспитания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5661248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Памятка для родителей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511256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«Современный мир заполнен отчаянием.              Все просят любви, и очень мало кто может ее дать»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Томас А. Харрис.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Роль матери в воспитении детей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772816"/>
            <a:ext cx="81369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Отношения с дочерью строить по принципу «золотой середины»: любить, холить, баловать и в то же время ожидать и требовать помощи семье. Для девочки важно чувствовать себя «маленькой хозяйкой».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Чтобы воспитать сына сильным, самостоятельным, взрослым, нужно                       быть с  сыном женщиной – матерью:                        слабой, женственной, ласковой и                     любящей.</a:t>
            </a:r>
          </a:p>
          <a:p>
            <a:endParaRPr lang="ru-RU" dirty="0"/>
          </a:p>
        </p:txBody>
      </p:sp>
      <p:pic>
        <p:nvPicPr>
          <p:cNvPr id="2050" name="Picture 2" descr="https://encrypted-tbn3.gstatic.com/images?q=tbn:ANd9GcQ9ON6KzEGXG0iICBhAbv7z3D44CoR1jy6RSxWSwbU9xMe4VlsaH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50912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Роль отца в воспитании детей.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556792"/>
            <a:ext cx="60486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</a:t>
            </a:r>
            <a:r>
              <a:rPr lang="ru-RU" sz="2800" b="1" dirty="0" smtClean="0"/>
              <a:t>Влияние отца делает                             ребенка  более                      дисциплинированным,                          открытым и честным. </a:t>
            </a:r>
          </a:p>
          <a:p>
            <a:r>
              <a:rPr lang="ru-RU" sz="2800" b="1" dirty="0" smtClean="0"/>
              <a:t>	Отец стимулирует                                в детях формирование                     таких    качеств,</a:t>
            </a:r>
            <a:endParaRPr lang="ru-RU" sz="2800" dirty="0" smtClean="0"/>
          </a:p>
          <a:p>
            <a:r>
              <a:rPr lang="ru-RU" sz="2800" b="1" dirty="0" smtClean="0"/>
              <a:t>как                                                                                  ответственность , </a:t>
            </a:r>
          </a:p>
          <a:p>
            <a:r>
              <a:rPr lang="ru-RU" sz="2800" b="1" dirty="0" smtClean="0"/>
              <a:t>чувство долга и                            обязательность.</a:t>
            </a:r>
          </a:p>
          <a:p>
            <a:r>
              <a:rPr lang="ru-RU" sz="2800" b="1" dirty="0" smtClean="0"/>
              <a:t>	</a:t>
            </a:r>
          </a:p>
        </p:txBody>
      </p:sp>
      <p:pic>
        <p:nvPicPr>
          <p:cNvPr id="1026" name="Picture 2" descr="https://encrypted-tbn0.gstatic.com/images?q=tbn:ANd9GcQFyKhf_Ocq1ahf4wVzgpm8uAEtWHazP2-zm5T7tOE_D51SRjH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149080"/>
            <a:ext cx="3468601" cy="2564904"/>
          </a:xfrm>
          <a:prstGeom prst="rect">
            <a:avLst/>
          </a:prstGeom>
          <a:noFill/>
        </p:spPr>
      </p:pic>
      <p:pic>
        <p:nvPicPr>
          <p:cNvPr id="1028" name="Picture 4" descr="https://encrypted-tbn2.gstatic.com/images?q=tbn:ANd9GcRx0ycYdneZy9mz3SN-qWSbNMYA9NcsOG0Sot4hz_saOTcDFcSiI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908720"/>
            <a:ext cx="1968624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Неблагоприятные </a:t>
            </a:r>
            <a:r>
              <a:rPr lang="ru-RU" sz="3600" b="1" dirty="0" smtClean="0">
                <a:solidFill>
                  <a:srgbClr val="C00000"/>
                </a:solidFill>
              </a:rPr>
              <a:t>условия для семейного воспитания.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Асоциальное поведение родителей.</a:t>
            </a:r>
          </a:p>
          <a:p>
            <a:r>
              <a:rPr lang="ru-RU" sz="2800" b="1" dirty="0" smtClean="0"/>
              <a:t>Недостаточное внимание и любовь со стороны родителей.</a:t>
            </a:r>
          </a:p>
          <a:p>
            <a:r>
              <a:rPr lang="ru-RU" sz="2800" b="1" dirty="0" smtClean="0"/>
              <a:t>Гиперопека.</a:t>
            </a:r>
          </a:p>
          <a:p>
            <a:r>
              <a:rPr lang="ru-RU" sz="2800" b="1" dirty="0" smtClean="0"/>
              <a:t>Чрезмерное удовлетворение потребностей ребенка.</a:t>
            </a:r>
          </a:p>
          <a:p>
            <a:r>
              <a:rPr lang="ru-RU" sz="2800" b="1" dirty="0" smtClean="0"/>
              <a:t>Чрезмерная требовательность и авторитарность родителей.</a:t>
            </a:r>
            <a:endParaRPr lang="ru-RU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7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3850" y="191155"/>
            <a:ext cx="8569325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Помните</a:t>
            </a:r>
            <a:r>
              <a:rPr lang="ru-RU" sz="2800" b="1" dirty="0">
                <a:solidFill>
                  <a:srgbClr val="FF0000"/>
                </a:solidFill>
              </a:rPr>
              <a:t>: </a:t>
            </a:r>
            <a:r>
              <a:rPr lang="ru-RU" sz="2800" b="1" dirty="0"/>
              <a:t>                                                                                            </a:t>
            </a:r>
          </a:p>
          <a:p>
            <a:endParaRPr lang="ru-RU" sz="2800" b="1" dirty="0"/>
          </a:p>
          <a:p>
            <a:r>
              <a:rPr lang="ru-RU" sz="2800" b="1" dirty="0"/>
              <a:t>Ничто не оправдывает жестокое обращение родителей к своим детям.</a:t>
            </a:r>
          </a:p>
          <a:p>
            <a:r>
              <a:rPr lang="ru-RU" sz="2800" b="1" dirty="0"/>
              <a:t>                                     </a:t>
            </a:r>
          </a:p>
          <a:p>
            <a:r>
              <a:rPr lang="ru-RU" sz="2800" b="1" dirty="0"/>
              <a:t> Ребенок — не раб, родитель — не господин.                                                           </a:t>
            </a:r>
          </a:p>
          <a:p>
            <a:endParaRPr lang="ru-RU" sz="2800" b="1" dirty="0"/>
          </a:p>
          <a:p>
            <a:r>
              <a:rPr lang="ru-RU" sz="2800" b="1" dirty="0"/>
              <a:t>Ребенок и родитель имеют равные права,        в том числе и право быть свободным от страха и насилия.</a:t>
            </a:r>
            <a:r>
              <a:rPr lang="ru-RU" dirty="0"/>
              <a:t>                                                                                                                     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229200"/>
            <a:ext cx="2133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95536" y="390870"/>
            <a:ext cx="8424614" cy="606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800" dirty="0"/>
              <a:t>       </a:t>
            </a:r>
            <a:r>
              <a:rPr lang="ru-RU" sz="2800" dirty="0" smtClean="0"/>
              <a:t>  </a:t>
            </a:r>
            <a:r>
              <a:rPr lang="ru-RU" sz="3600" b="1" dirty="0">
                <a:solidFill>
                  <a:srgbClr val="FF0000"/>
                </a:solidFill>
              </a:rPr>
              <a:t>Есть старинная мудрость:  </a:t>
            </a:r>
            <a:r>
              <a:rPr lang="ru-RU" dirty="0"/>
              <a:t>                                                                                                  </a:t>
            </a:r>
          </a:p>
          <a:p>
            <a:endParaRPr lang="ru-RU" dirty="0"/>
          </a:p>
          <a:p>
            <a:r>
              <a:rPr lang="ru-RU" sz="2800" b="1" i="1" dirty="0">
                <a:solidFill>
                  <a:srgbClr val="0000FF"/>
                </a:solidFill>
                <a:latin typeface="Cambria" pitchFamily="18" charset="0"/>
              </a:rPr>
              <a:t>Прежде чем сказать — посчитай до десяти.                                                                                    Прежде чем обидеть — посчитай до ста.                                                                           Прежде чем ударить — посчитай до тысячи.</a:t>
            </a:r>
            <a:r>
              <a:rPr lang="ru-RU" dirty="0"/>
              <a:t>                                                                                     </a:t>
            </a:r>
          </a:p>
          <a:p>
            <a:endParaRPr lang="ru-RU" dirty="0"/>
          </a:p>
          <a:p>
            <a:r>
              <a:rPr lang="ru-RU" sz="2800" b="1" i="1" dirty="0"/>
              <a:t>         </a:t>
            </a:r>
            <a:endParaRPr lang="ru-RU" sz="2800" b="1" i="1" dirty="0" smtClean="0"/>
          </a:p>
          <a:p>
            <a:r>
              <a:rPr lang="ru-RU" sz="2800" b="1" i="1" dirty="0" smtClean="0"/>
              <a:t> </a:t>
            </a:r>
            <a:r>
              <a:rPr lang="ru-RU" sz="2800" b="1" i="1" u="sng" dirty="0"/>
              <a:t>В последнем случае лучше </a:t>
            </a:r>
            <a:endParaRPr lang="ru-RU" sz="2800" b="1" i="1" u="sng" dirty="0" smtClean="0"/>
          </a:p>
          <a:p>
            <a:r>
              <a:rPr lang="ru-RU" sz="2800" b="1" i="1" u="sng" dirty="0" smtClean="0"/>
              <a:t>сосчитать  до </a:t>
            </a:r>
            <a:r>
              <a:rPr lang="ru-RU" sz="2800" b="1" i="1" u="sng" dirty="0"/>
              <a:t>миллиона</a:t>
            </a:r>
            <a:r>
              <a:rPr lang="ru-RU" sz="2800" b="1" i="1" dirty="0"/>
              <a:t> — </a:t>
            </a:r>
            <a:endParaRPr lang="ru-RU" sz="2800" b="1" i="1" dirty="0" smtClean="0"/>
          </a:p>
          <a:p>
            <a:r>
              <a:rPr lang="ru-RU" sz="2800" b="1" i="1" dirty="0" smtClean="0"/>
              <a:t>тогда </a:t>
            </a:r>
            <a:r>
              <a:rPr lang="ru-RU" sz="2800" b="1" i="1" dirty="0"/>
              <a:t>Вы (отец или мать) </a:t>
            </a:r>
            <a:endParaRPr lang="ru-RU" sz="2800" b="1" i="1" dirty="0" smtClean="0"/>
          </a:p>
          <a:p>
            <a:r>
              <a:rPr lang="ru-RU" sz="2800" b="1" i="1" dirty="0" smtClean="0"/>
              <a:t>окончательно </a:t>
            </a:r>
            <a:r>
              <a:rPr lang="ru-RU" sz="2800" b="1" i="1" dirty="0"/>
              <a:t>остынете, </a:t>
            </a:r>
            <a:endParaRPr lang="ru-RU" sz="2800" b="1" i="1" dirty="0" smtClean="0"/>
          </a:p>
          <a:p>
            <a:r>
              <a:rPr lang="ru-RU" sz="2800" b="1" i="1" dirty="0" smtClean="0"/>
              <a:t>и </a:t>
            </a:r>
            <a:r>
              <a:rPr lang="ru-RU" sz="2800" b="1" i="1" dirty="0"/>
              <a:t>Вам будет стыдно, что </a:t>
            </a:r>
            <a:endParaRPr lang="ru-RU" sz="2800" b="1" i="1" dirty="0" smtClean="0"/>
          </a:p>
          <a:p>
            <a:r>
              <a:rPr lang="ru-RU" sz="2800" b="1" i="1" dirty="0" smtClean="0"/>
              <a:t>хотели </a:t>
            </a:r>
            <a:r>
              <a:rPr lang="ru-RU" sz="2800" b="1" i="1" dirty="0"/>
              <a:t>ударить собственного </a:t>
            </a:r>
            <a:endParaRPr lang="ru-RU" sz="2800" b="1" i="1" dirty="0" smtClean="0"/>
          </a:p>
          <a:p>
            <a:r>
              <a:rPr lang="ru-RU" sz="2800" b="1" i="1" dirty="0" smtClean="0"/>
              <a:t>(</a:t>
            </a:r>
            <a:r>
              <a:rPr lang="ru-RU" sz="2800" b="1" i="1" dirty="0"/>
              <a:t>или чужого) ребенка!</a:t>
            </a:r>
            <a:r>
              <a:rPr lang="ru-RU" sz="2400" b="1" i="1" dirty="0">
                <a:solidFill>
                  <a:srgbClr val="CC0000"/>
                </a:solidFill>
              </a:rPr>
              <a:t> 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996952"/>
            <a:ext cx="230254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 descr="Пе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88913"/>
            <a:ext cx="687387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Формула безусловной любви к своему ребенку: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«Я люблю своего ребенка всегда, независимо ни от чего»</a:t>
            </a:r>
            <a:endParaRPr lang="ru-RU" sz="2800" b="1" dirty="0"/>
          </a:p>
        </p:txBody>
      </p:sp>
      <p:pic>
        <p:nvPicPr>
          <p:cNvPr id="17410" name="Picture 2" descr="https://encrypted-tbn0.gstatic.com/images?q=tbn:ANd9GcTJpvpioUeGNtaB3dBs4FhEMOahSvGXTqrBnEQjdVPEhkCaBqWXR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93096"/>
            <a:ext cx="3497717" cy="2319140"/>
          </a:xfrm>
          <a:prstGeom prst="rect">
            <a:avLst/>
          </a:prstGeom>
          <a:noFill/>
        </p:spPr>
      </p:pic>
      <p:pic>
        <p:nvPicPr>
          <p:cNvPr id="17412" name="Picture 4" descr="https://encrypted-tbn1.gstatic.com/images?q=tbn:ANd9GcSLbAkykv5eamdTOnZQZ-2eDBOX4jjM6sVtMAqtUQ84KcPsECd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221088"/>
            <a:ext cx="3671235" cy="2420888"/>
          </a:xfrm>
          <a:prstGeom prst="rect">
            <a:avLst/>
          </a:prstGeom>
          <a:noFill/>
        </p:spPr>
      </p:pic>
      <p:pic>
        <p:nvPicPr>
          <p:cNvPr id="17414" name="Picture 6" descr="https://encrypted-tbn0.gstatic.com/images?q=tbn:ANd9GcSFb6sPXmu2hlPQKlH8J3hvjrU5j1uzy93sQVhOdOvrM8uZ4Y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492896"/>
            <a:ext cx="2520280" cy="2265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04664"/>
            <a:ext cx="6172200" cy="511256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Мы обращаемся к вам, родители, вы дали жизнь своему ребенку…от вас во многом зависит обеспечение его безопасности в современном мире!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Четыре основные формы жестокого обращения с детьми: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432048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Физическое насилие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Сексуальное насилие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Психическое (эмоциональное) насилие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Пренебрежение нуждами ребен</a:t>
            </a:r>
            <a:r>
              <a:rPr lang="ru-RU" sz="2800" b="1" dirty="0" smtClean="0"/>
              <a:t>ка</a:t>
            </a:r>
            <a:endParaRPr lang="ru-RU" sz="2800" b="1" dirty="0"/>
          </a:p>
        </p:txBody>
      </p:sp>
      <p:pic>
        <p:nvPicPr>
          <p:cNvPr id="2050" name="Picture 2" descr="https://encrypted-tbn2.gstatic.com/images?q=tbn:ANd9GcRyQwsFmbts2xgXOziHI_7HXgeFkTcS_n6f51xPPNDwtHm_xT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052736"/>
            <a:ext cx="1828800" cy="1971676"/>
          </a:xfrm>
          <a:prstGeom prst="rect">
            <a:avLst/>
          </a:prstGeom>
          <a:noFill/>
        </p:spPr>
      </p:pic>
      <p:sp>
        <p:nvSpPr>
          <p:cNvPr id="2052" name="AutoShape 4" descr="data:image/jpeg;base64,/9j/4AAQSkZJRgABAQAAAQABAAD/2wCEAAkGBhISEBUUExQUFRUVEhQUFxQXFRQVFBYWFRQVFBQVFBQXHCYeFxojGRUUHy8gIycpLCwsFR4xNTAqNSYrLCkBCQoKDgwOGg8PGikcHCUsKSwqKSksLCwpKSksLCwpKSwsKSkpLCkpKSwsKSksLCwpKSwsKSkpLCkpLCkpKSwpNf/AABEIALUBFgMBIgACEQEDEQH/xAAcAAABBAMBAAAAAAAAAAAAAAAAAQUGBwIDBAj/xAA5EAABAwIFAgQEBQMEAgMAAAABAAIDBBEFBhIhMUFRByJhcRMygZFCUqGxwWJy4RQj0fAzghUk8f/EABoBAAIDAQEAAAAAAAAAAAAAAAADAQIEBQb/xAAmEQACAgICAgEFAAMAAAAAAAAAAQIRAyESMQRBEwUiUWFxMkKR/9oADAMBAAIRAxEAPwC8UIQgAQhCABCEIAEIQgAQhCABCEIAEIQgAQhCABCEIAEIQgAQhCABCEIAEIQgAQhCABIShRjOmbmUkJNxqPAVZSoB6xDGIYWl0j2gDuVXOZvGVrLtpmgnfznf6gKsMdzPNUPLnuJ3Nu32Uelmul8mxUp/gfMZzpVVDiZJnuF/l1ENHsBsEySYi48kn6rQd1gQihXJnbTY1Iwkg8hCb3IU8SLZ7QQhCaawQhCABCEIAEIQgAQhCABCS6xfIBzsO6hugMkJmnzTC1xGoG3ULjnzewkBl/5+wSJeTjj7LcGSW6LphdmNrANdxfoNyfoF10WYYJBcPHrfYhVj5MJeyeD7HO6VaIaprvlIK3ArSmn0UFQkSqQBCEIAEIQgAQhCABISlWLioYDXmDFxBE51wDZeeM04/JUSuL3E7m3srD8Usb20A8qoKg7rKnzdlZ9HPK660uWxywcE0Q0a1iVmVg5SVMClSFKpsg9nIQhMNgIQhAAhJdISgDJC55a1jeSAtJxiK9tY+6ryRNHckK0x1jHcEH6rGtrGxxue42a0ElDaqyDVieKMhYXOPTYdSewVd1OOS1Tzdw0DoLkD2HBKjmaMyy1MziToafKxv5R39SVuwGOzRubC7ierieS63HsFy8ubnr0PghwkpXufoi2AsXOIvpB7kbb9k4ti+HHq2FuZHEAX/pasMEdrc4b7uNgOTbZoJ7AIzcwQR/Nd23HUm1wOgCxSY9KxjxepqGNMjpCwECx4c4ncN7gWIUfw2re95NyXdt7A+oW2uMkoJJLjuTv3Nv3CkGScqk1LXy/K1gLgetvl+t/3CtFDHpEywnEZIIYi65a5o6C4NyOu5Ujw7FmSnym46GxH0seqjWY6hzntbENmtNgG3F+XEnpYceq5Mo1/xdbWuOuM+YdSCfmA9P5TYZpY5pRdozuCassFKFjHwPZZBdtO1ZlFQhCkAQhCABCEIAFpqflPstyxcNlWW0CKG8Q6QtluTySoDUDdXZ4gZdL2lwF7G6qLFKYNNrEbbrFCVaImr2NDlqct7gtTgtCEM1OWBWblgrFKEQgoQFHs1CEJprBI4rGR4AuVD80ZxEYLWlUnNRAf8RxyOIG5H3UVxTP7Wg2IVZYzmuSRxsTzymYzuPJKxTytlXNLoleLZ1keTZxTOzMEt76imy6yBSXMrybJzlfMM0kgFzYDdP8AmXM8YhdHIbOFjYn5uxA/jgqDZMqmsqA53ygH9Ew+IGIunq3PYbfCBZbpdvQjr0URbm6ukaFXGzlpqaeonMr3jTG4EW6hxdw3vx7KbUNSXNDGgADk7j/9UIwmKoDZHNbcgjyg9/Mbf96KV4firTEGvaQ5vJHPrcLP5DakvwvwMw7ZMMEqWs2Zs0Dd/U97JvzrCXsu0nm4vy4j9vdN8Nb5hYgj3tb/ANSnqlke8C9v7rg/bskcvZrSOTLWEuMbnObe7xb3A3TzS/FFU42JDt7W7G4HqnKmAja0AC1jsOSb31Aj7WTpDiIEZeQ1rrWB72UJ330VbZqfPJGzSGN1O6AEnfvb0TNSRR01SJA3Rq2kO9w02BIudhqsnqjxQuZreywd+IXPHdvP2TTmaibI1z3TBoItYNI8uwsByf8AKvypKmUS20yb00mpoK2hMOUq4SQAXuWnTc8kdP0T8F3sE+cEzHKPF0KhCE4qCEIQAIQhAAkSpEAN+MRAxnboqDzpSn/Uv2sNuiv7FaoMYbi6prNGJ/GcfKBa9tt+epXPyOsmiyWiuJmWK53hOOIAak3uT49CGtmhywK2PC1lXKNCIQhSVPZqxc6yyK562LUwj0TGahgzNmFkbCA4X91SuZsZL3EA8p/zvTzRvPYnZV/LfUb8rBkk29lMkqRmxy2teucOSh6zGazpDlkHLnD1kJFRpjUztglIIt7fqtWMYXIJXzFjg1197HSQebrS6ctjc4C9hb/IXZlrxLMMgZO0Pi+V1h5gOLgfi9laEMj3A6Hj44uFydHJDiEjXXA8p0gOaeo2Ad67H7rvjqXX3IfuBpIAeD2J5+90SY1CJ6ltOAYnvZJHttwdTd+lzcJ4paRpYJrW13J9XWsLnodkvO1HTQxQaY5QYVDNG1wBabb3H4hz7rYIDELNub86Qf8Atk0YNjjIZXRy3+G/e5F9J6EH2Vi0tFE+IEHULbOG4/hZuA9SSGjDHnQ7oXNLrE7i3yrI1Erw3fbYHfr3WNZTFjdQtdoII9Oie8u0zZYbEWN/0UNIY9KxzwdwfCGkbt39+xF1zPhaQ9zmh7mgsY09Sd/twPotlLG6NxHQH6i/7LXX1bWsY4WvrcRc23aCdz9SpujO+9Dhl/BzCQS65c27rfKD2AT4ZgOqZ8JxSOVl2mxtxdMmMVr2P52uunizLHBKJlmm3smjpBa64v8A5iPVpvuuCkxDWz3CjGIymOoB6XTJeS/9SqgWI111kuDCqjUwLuutsJco2UYqEIVyAQhCAOatpBI2xVQeIGD/AAbvbsL2I9Vc5UfzNlJlW0hxI9u6zZcbb5RLJ+jzXVNN1xvCn2dMl/6Uag4uGqxuLWvwoLO1LhKxco0crgtbltctLymplGYlCxJQrlT2gkchI7hNHlaeIrmX6KoMRtrNuCrW8Q8KNy6+26qGsu15HNlzsu5C8y0JqSErVqW6kpnSOsPqegCRVdmdK3SBjr7C/wBF2GARtL5Tbrp6/X7KT5fy2HbAe7zyfbspfXeHtLPFpkZv0LSQ77pCypyr0dLH4tK5FLUmZP8A7EZ2DBI0EdAy9j+hKcs9ZVZDM10G8crQ5ttxfsss6+HhoiJGkmIusL8i/dYYVfSASTotYX49ltlOMUp4+jdhg3FxntehpwmYRyAH5T35HqrUynWx6Hx7O8twNjdp/p6/RQP/AOHD7ut/3su+hpmxM16y3Tc3B3HosmecMjT9jZY9aJDjuAxv8w8jhfk7G42vbg+q6sAzU6ngMUoDrcOBsbdPQqCy5ymlmbG021PDdVrutexPCmucW00FFE5otIQRfq6w3JHvZTLHNJWuxKhdv8Dng2Ix1MoAc635Tax+ym9OAxtgNDQOg1fpflVB4X/Ee4yO/wDGD9b3uTft0VmUr5GyfNdhJtZ25HTos2TFwlsY42jskx1pJY1pA/G5wA2HtwmIY02SJ5sf9ubUAOXMcLOAT1i7ohEdQPcpiwGl1P2Gkb2ad+T1P0CXJuyFBJWbcHljaHPiJLSLjcW39OQQehW+sm+Iw35XTJhIjjFrAWcePTr7lMDK0AkXT8ceKM8nydocMExewLTyCtWaKm7A8ciyYZZ9E9+jx+q7pZg+Mt7i31T0LomuTsQ1sClSrDIGJW8p5BI+ys2N1wt3jSvQiapmSW6xc6wUWx7OrYSGMGp52AWmeSMOyqTfRKrpU2YNWSSM1PFk5qYS5KyBEFKkKuBD/EHCxJA7y3u0/cA2XnushsfYr1RikAfGQey8955w0R1Lg0WBF/qeVikuMy72iFvC0PXe6lcTsFubgEzhcRvPs0lXTQjiMpQu6ooCw2cCD6ggpFbkRxPYaa8XzBDTtJe4bDi4uq4zd4uhgLYuVUuNZrqKlxL3Gx6XVnkvou5pEvz14hmd5bH8tz7KCOlJNyuUOWWtZnEyTk2dtPGXuDR1/Qd1OMBwpttIG3U9T7qG0EwY0H8TzYf2g/yrByyNgud5cmqS6Op4OFVyfZLMOpw1u2ycoakrCgp7hbKimLDcJFUtHSdMjfieWvw2TVYWs5rv6gTsfcbKlsDxX/eAdw4af+FfOYMLFTSywnb4jSAezuWn7rz5jGCT0kpZKxzHA7Ho71aeq6XiccmNwfZnyTljkmuibw4w2HyuYXX4tbk8Ldm3AGx0EdU1zg74gZLG75bvuWuaOny7+6itLmNjwBKLEW83IJHdWVi3w6/CmRh4Y50jHNAF/kBvcdBYpUcawSuar8s1fIpRvH2V5kmNr61hIFgbi/HopD4sSmWughZwyBpNuLyOJJ+wC1ZVwAw1Nn2DRsCOtzsf0XZWYLM/FJXOFwXAscN2lrWgRtHoLJjzx+RyT6RHF0l/0kuGww4dh2t7reUNt+Zz+g9bLVlTEnzTGUgxxAWYz0Frud3d19Am/MEpnnZTubtDe/5dRG7u3G11KcLi1NDI2gMYRfb5iLeVv/KzJqX9Hpcf4dz8da97oXxBxZY8gaQRdtyeTayTCJnXl1NMexa0WuTcfhThRZKDnOlmJ1SEFzfYANaT2AFkmK/EiPlFmjoB07KJ4XHbMc8sOoji2jJpwHc6bKusZjMctjeynGHZiDhZx+i4MzYQyZhLSLq2jMm7IPPM17bX36e6ZZMyOY4jqD+y48TfJE8tJsmeWUk3TYorJkowDM5ZU6jsHFXll7HmSsG4v7rzCH7p5wvMc0J8ryPqmxbg7Qtu+z0RmHExHGbFQDKNP/qql0rtxqs32CglZnGolbpc8kFWP4T/APiaVMm5StlVpFkwxBrQAtiAlXSWkLBBQhSBg9lxZRPHPDmCpcHOcQfT+VL0JcscZdk2RXC/DmjhsdGo93WP6KRwUbGCzWtA9AAt6RSoKPRAx43k2kqrGWJpIPIAB+qE+IRwiwPGlROXOJJ3JWrUkJSXSqoxmzUjWtZKGcj3H7qEiUjbLOfjNHRtgrWypLsPYKnmP/3L/wBStDK1Rs36Ln/UY0os7Xh1VFqYc/hOM4BCj+Gz7BPMchKxp6NEls5yQ0eYbdx29U0ZqyrFWQGN/FrsePmYbbOH/CkAZdaIDYub0HCrG4u0TVqmeYccwSSlndDIBqaeRwQRcEehCc8s41Kwhou5t+OgTp4sPDsUe0fhZEw+4b/kJyyNgdt3NBDttwut5OaPwL5N2I8bG1NuPQ8wxSve1+ggem/qnY1BDte7dIAJIt7fVSGkwljGgAkDsubEomGSOM2I3e4He+1m/rdcJQv9G6/wcNPhQq/IGnzO1F1rE+l+be6sbAsAjp4w0AXtued/S65cs0bG6nNFuALKQALu+HiSipPs5fkZW3xEsuStoA8WK7bJCFunBSVMyp10VnmHL74TrZe3ZRWozdIy4N1d9TSteCCOVVWf8oaQXsb9lzcuDjs0RyWqK1xvE/jSarW2TSSuyrpyCuQhViishEoKRAVyp007dTg0ckgL0LkPCxFA30aF59wypEcrXkX0lX1knOEEsYbcBwsLFWi0mr6IJslWDX3WV10U01oWKhCFIAhCEACRCiufc7R0FOTcGV4IjZ1J/MfRVk0uwGHxVz86jMccLh8QkudvwLEWP1SqiMbxmSpmdLI4uc48/wABCzfcyynRyYrSGOQtPdcd1ZPidlQwkuA46+irW6vF6pmZqtC3Q1249x+6xJWBKuSka3Hc+6sTK814muHsfcKvJef1+6kWSsXEcuhx8r+PdZ/NxfJi/aN/jz4youPB624F1JqWVQ7DiNiFJKGqXBxS1s6UkPTEyZgxUUkck7gSGMJIHJItYfdO0Ml005waP9JNfcGJ4+pFh+pC0xq7fRT9FCUAkq6p80m7nvLvv/ACt7LeH6QPZMWAZeDQLDoFN6WIMCTnzfPk1qKNEYLHHitnVI8AdrJooGGSUutcuOw52Hyj6BOYoJZwWx26aiTawUlwPLzIB3fbc9vbstHj+O8jv0Zc2ZQ/p2YbSfDjDevX3XYEgCyXehHiqOU227YIQhWIEsuWvoWyNIcLrrSFVlFSVEp0UrnXIjmEvYNuyrupoHNO4XqiopWvFnAEKKYx4dQS3IGkrDLC4vQznZ53dHZYBWti3hHKLmPzfuoLjOWZad1pGFvvdLaa7DsZAuqkrnRuu0kFc74yEgU0V6LKyv4qyxWbL527c8q1MFzbT1LQWPF/yk7rzI0rqpq98Zu0kexKvFuPRDdnqsSBZXXnjDvE2tiFviah/ULp+pPGqYfPE0+oJCesz9oKLpuhVhSeN8P44Xj2IKd6XxcoZNtRYf69lf5Y1ZFD7m3MjKKmfM7cjZrfzOPAXmfMWOy1czpZXFznH6AdAB0AUl8Rs6Gtms0n4TLho6Hu5QdyU5cnZVmhxQkeEqumUPTfiJg4lpnG24BXmLEKbRI5vYlev8ag1QuHcFeW870Pw6l3uUPUgn6I0Vg4rN61PKakEUK/p7fskjkLSCOhulj5HuFIq7LDnx/FiFyBd8Y52/E3uFE8kY6l7Hxi+16JvlTGvixNPXgj1Uppq2xVL5axgwS2dfS42Poe6s2nrwQCDcLznmYXgm2umdfBNTiTqgq1w5zqbxxxDmSQE/2s8xH30j6riwvELkLbjrr1NN20y/e7EuM+UXRdxqR3YdRANB9FtnK3mQBtguUb7nhVSXQMlmXKYNhB6u8xTsFxYQy0LP7R/wA/yu0L03jqscaOLkdyYqEITygIQhAAhCEAIhKhACWXBjGCRVMZZK0EHr1HqCu9BUNJ6YFDZy8O5KYlzAXM9t7KBzQEFerqqla8WcAQq0zj4ZB93wCzudPf2WCcHF/otdlMNWQK7MQwp8Ti17S0g8FcVkIrQpWKUrFSQI4rElKVgVZAYOK1PK2FZUtI6Rwa0Ek7beqsQchCFc+UfBlro9dTsXAWbvce6FfiRTLaxJ1onHsF5Vz1W/ErH/3H916azdXiKkkcT+E2Xk7Fp9cz3d3FWluREjjetDltJWpyYiYmTRwrFynO4saHbObt9OigFDFqe0KyMHh2b3XM+pSXBRN/jR9jnjGQ4axutn+1P+YDyvP9Y/nlQ9zqmgf8GpaQPwv5aR6O6j9VaOFv7p5moYZo9ErGyMP4XC4+nZYsPkXDhk+5Ghw4vlHTK3wTHfNY+imLqlsvw3X3YSR/7AA/sPstLPDemY68TpGN/JqDmD+3ULj7rczK+g7SkDtb/KzZYJS+zofDJa2OcTi+wH3XS8cAe33WNO0MbYXPqV0YbDrmb2B1H6f5V4RtpFZPTJlSx6WgegW1YtGyyC9LBUkjjvsVCEK5AIQhAAhCEACEIQAIQhABZYOYCs0KKTAjWYsnwVLTraL9HDkKpczeG08BJYPiM5uOR7hX9ZYPhB5SJYd2iTyhPSuadwftuuZy9OYrkqln+eNpPcCx+4ULxXwXiNzE9zfQi4+6W4tdkFKlYFTjHfCyqg3aPiN7t5+oTdQeHddKdonAdyLD9UIgi8cLnGzQSfZXR4VeHnw7VE7fNy1p6epTrkfwtjpgJJwHSbbb2CsJjANgmxh7AyASJUqdRJVvjdib2U2lvBXndzt0IS12xb7MCsChCuiYj1lumDpCeysKijtZIhcH6o/vOrg/wRI6A8J7hkKELn4uh8zY6YoG6EJvshdGsykKSZYphpLzuSSPoOP3SIWvxVeQTndQJGEqELvo5oJEqFIAhCEACEIQAIQhAAhCEACEIQAIQhACFYgoQoADGENYEIUNIDIJUIVgOermLQLd0IQ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data:image/jpeg;base64,/9j/4AAQSkZJRgABAQAAAQABAAD/2wCEAAkGBhISEBUUExQUFRUVEhQUFxQXFRQVFBYWFRQVFBQVFBQXHCYeFxojGRUUHy8gIycpLCwsFR4xNTAqNSYrLCkBCQoKDgwOGg8PGikcHCUsKSwqKSksLCwpKSksLCwpKSwsKSkpLCkpKSwsKSksLCwpKSwsKSkpLCkpLCkpKSwpNf/AABEIALUBFgMBIgACEQEDEQH/xAAcAAABBAMBAAAAAAAAAAAAAAAAAQUGBwIDBAj/xAA5EAABAwIFAgQEBQMEAgMAAAABAAIDBBEFBhIhMUFRByJhcRMygZFCUqGxwWJy4RQj0fAzghUk8f/EABoBAAIDAQEAAAAAAAAAAAAAAAADAQIEBQb/xAAmEQACAgICAgEFAAMAAAAAAAAAAQIRAyESMQRBEwUiUWFxMkKR/9oADAMBAAIRAxEAPwC8UIQgAQhCABCEIAEIQgAQhCABCEIAEIQgAQhCABCEIAEIQgAQhCABCEIAEIQgAQhCABIShRjOmbmUkJNxqPAVZSoB6xDGIYWl0j2gDuVXOZvGVrLtpmgnfznf6gKsMdzPNUPLnuJ3Nu32Uelmul8mxUp/gfMZzpVVDiZJnuF/l1ENHsBsEySYi48kn6rQd1gQihXJnbTY1Iwkg8hCb3IU8SLZ7QQhCaawQhCABCEIAEIQgAQhCABCS6xfIBzsO6hugMkJmnzTC1xGoG3ULjnzewkBl/5+wSJeTjj7LcGSW6LphdmNrANdxfoNyfoF10WYYJBcPHrfYhVj5MJeyeD7HO6VaIaprvlIK3ArSmn0UFQkSqQBCEIAEIQgAQhCABISlWLioYDXmDFxBE51wDZeeM04/JUSuL3E7m3srD8Usb20A8qoKg7rKnzdlZ9HPK660uWxywcE0Q0a1iVmVg5SVMClSFKpsg9nIQhMNgIQhAAhJdISgDJC55a1jeSAtJxiK9tY+6ryRNHckK0x1jHcEH6rGtrGxxue42a0ElDaqyDVieKMhYXOPTYdSewVd1OOS1Tzdw0DoLkD2HBKjmaMyy1MziToafKxv5R39SVuwGOzRubC7ierieS63HsFy8ubnr0PghwkpXufoi2AsXOIvpB7kbb9k4ti+HHq2FuZHEAX/pasMEdrc4b7uNgOTbZoJ7AIzcwQR/Nd23HUm1wOgCxSY9KxjxepqGNMjpCwECx4c4ncN7gWIUfw2re95NyXdt7A+oW2uMkoJJLjuTv3Nv3CkGScqk1LXy/K1gLgetvl+t/3CtFDHpEywnEZIIYi65a5o6C4NyOu5Ujw7FmSnym46GxH0seqjWY6hzntbENmtNgG3F+XEnpYceq5Mo1/xdbWuOuM+YdSCfmA9P5TYZpY5pRdozuCassFKFjHwPZZBdtO1ZlFQhCkAQhCABCEIAFpqflPstyxcNlWW0CKG8Q6QtluTySoDUDdXZ4gZdL2lwF7G6qLFKYNNrEbbrFCVaImr2NDlqct7gtTgtCEM1OWBWblgrFKEQgoQFHs1CEJprBI4rGR4AuVD80ZxEYLWlUnNRAf8RxyOIG5H3UVxTP7Wg2IVZYzmuSRxsTzymYzuPJKxTytlXNLoleLZ1keTZxTOzMEt76imy6yBSXMrybJzlfMM0kgFzYDdP8AmXM8YhdHIbOFjYn5uxA/jgqDZMqmsqA53ygH9Ew+IGIunq3PYbfCBZbpdvQjr0URbm6ukaFXGzlpqaeonMr3jTG4EW6hxdw3vx7KbUNSXNDGgADk7j/9UIwmKoDZHNbcgjyg9/Mbf96KV4firTEGvaQ5vJHPrcLP5DakvwvwMw7ZMMEqWs2Zs0Dd/U97JvzrCXsu0nm4vy4j9vdN8Nb5hYgj3tb/ANSnqlke8C9v7rg/bskcvZrSOTLWEuMbnObe7xb3A3TzS/FFU42JDt7W7G4HqnKmAja0AC1jsOSb31Aj7WTpDiIEZeQ1rrWB72UJ330VbZqfPJGzSGN1O6AEnfvb0TNSRR01SJA3Rq2kO9w02BIudhqsnqjxQuZreywd+IXPHdvP2TTmaibI1z3TBoItYNI8uwsByf8AKvypKmUS20yb00mpoK2hMOUq4SQAXuWnTc8kdP0T8F3sE+cEzHKPF0KhCE4qCEIQAIQhAAkSpEAN+MRAxnboqDzpSn/Uv2sNuiv7FaoMYbi6prNGJ/GcfKBa9tt+epXPyOsmiyWiuJmWK53hOOIAak3uT49CGtmhywK2PC1lXKNCIQhSVPZqxc6yyK562LUwj0TGahgzNmFkbCA4X91SuZsZL3EA8p/zvTzRvPYnZV/LfUb8rBkk29lMkqRmxy2teucOSh6zGazpDlkHLnD1kJFRpjUztglIIt7fqtWMYXIJXzFjg1197HSQebrS6ctjc4C9hb/IXZlrxLMMgZO0Pi+V1h5gOLgfi9laEMj3A6Hj44uFydHJDiEjXXA8p0gOaeo2Ad67H7rvjqXX3IfuBpIAeD2J5+90SY1CJ6ltOAYnvZJHttwdTd+lzcJ4paRpYJrW13J9XWsLnodkvO1HTQxQaY5QYVDNG1wBabb3H4hz7rYIDELNub86Qf8Atk0YNjjIZXRy3+G/e5F9J6EH2Vi0tFE+IEHULbOG4/hZuA9SSGjDHnQ7oXNLrE7i3yrI1Erw3fbYHfr3WNZTFjdQtdoII9Oie8u0zZYbEWN/0UNIY9KxzwdwfCGkbt39+xF1zPhaQ9zmh7mgsY09Sd/twPotlLG6NxHQH6i/7LXX1bWsY4WvrcRc23aCdz9SpujO+9Dhl/BzCQS65c27rfKD2AT4ZgOqZ8JxSOVl2mxtxdMmMVr2P52uunizLHBKJlmm3smjpBa64v8A5iPVpvuuCkxDWz3CjGIymOoB6XTJeS/9SqgWI111kuDCqjUwLuutsJco2UYqEIVyAQhCAOatpBI2xVQeIGD/AAbvbsL2I9Vc5UfzNlJlW0hxI9u6zZcbb5RLJ+jzXVNN1xvCn2dMl/6Uag4uGqxuLWvwoLO1LhKxco0crgtbltctLymplGYlCxJQrlT2gkchI7hNHlaeIrmX6KoMRtrNuCrW8Q8KNy6+26qGsu15HNlzsu5C8y0JqSErVqW6kpnSOsPqegCRVdmdK3SBjr7C/wBF2GARtL5Tbrp6/X7KT5fy2HbAe7zyfbspfXeHtLPFpkZv0LSQ77pCypyr0dLH4tK5FLUmZP8A7EZ2DBI0EdAy9j+hKcs9ZVZDM10G8crQ5ttxfsss6+HhoiJGkmIusL8i/dYYVfSASTotYX49ltlOMUp4+jdhg3FxntehpwmYRyAH5T35HqrUynWx6Hx7O8twNjdp/p6/RQP/AOHD7ut/3su+hpmxM16y3Tc3B3HosmecMjT9jZY9aJDjuAxv8w8jhfk7G42vbg+q6sAzU6ngMUoDrcOBsbdPQqCy5ymlmbG021PDdVrutexPCmucW00FFE5otIQRfq6w3JHvZTLHNJWuxKhdv8Dng2Ix1MoAc635Tax+ym9OAxtgNDQOg1fpflVB4X/Ee4yO/wDGD9b3uTft0VmUr5GyfNdhJtZ25HTos2TFwlsY42jskx1pJY1pA/G5wA2HtwmIY02SJ5sf9ubUAOXMcLOAT1i7ohEdQPcpiwGl1P2Gkb2ad+T1P0CXJuyFBJWbcHljaHPiJLSLjcW39OQQehW+sm+Iw35XTJhIjjFrAWcePTr7lMDK0AkXT8ceKM8nydocMExewLTyCtWaKm7A8ciyYZZ9E9+jx+q7pZg+Mt7i31T0LomuTsQ1sClSrDIGJW8p5BI+ys2N1wt3jSvQiapmSW6xc6wUWx7OrYSGMGp52AWmeSMOyqTfRKrpU2YNWSSM1PFk5qYS5KyBEFKkKuBD/EHCxJA7y3u0/cA2XnushsfYr1RikAfGQey8955w0R1Lg0WBF/qeVikuMy72iFvC0PXe6lcTsFubgEzhcRvPs0lXTQjiMpQu6ooCw2cCD6ggpFbkRxPYaa8XzBDTtJe4bDi4uq4zd4uhgLYuVUuNZrqKlxL3Gx6XVnkvou5pEvz14hmd5bH8tz7KCOlJNyuUOWWtZnEyTk2dtPGXuDR1/Qd1OMBwpttIG3U9T7qG0EwY0H8TzYf2g/yrByyNgud5cmqS6Op4OFVyfZLMOpw1u2ycoakrCgp7hbKimLDcJFUtHSdMjfieWvw2TVYWs5rv6gTsfcbKlsDxX/eAdw4af+FfOYMLFTSywnb4jSAezuWn7rz5jGCT0kpZKxzHA7Ho71aeq6XiccmNwfZnyTljkmuibw4w2HyuYXX4tbk8Ldm3AGx0EdU1zg74gZLG75bvuWuaOny7+6itLmNjwBKLEW83IJHdWVi3w6/CmRh4Y50jHNAF/kBvcdBYpUcawSuar8s1fIpRvH2V5kmNr61hIFgbi/HopD4sSmWughZwyBpNuLyOJJ+wC1ZVwAw1Nn2DRsCOtzsf0XZWYLM/FJXOFwXAscN2lrWgRtHoLJjzx+RyT6RHF0l/0kuGww4dh2t7reUNt+Zz+g9bLVlTEnzTGUgxxAWYz0Frud3d19Am/MEpnnZTubtDe/5dRG7u3G11KcLi1NDI2gMYRfb5iLeVv/KzJqX9Hpcf4dz8da97oXxBxZY8gaQRdtyeTayTCJnXl1NMexa0WuTcfhThRZKDnOlmJ1SEFzfYANaT2AFkmK/EiPlFmjoB07KJ4XHbMc8sOoji2jJpwHc6bKusZjMctjeynGHZiDhZx+i4MzYQyZhLSLq2jMm7IPPM17bX36e6ZZMyOY4jqD+y48TfJE8tJsmeWUk3TYorJkowDM5ZU6jsHFXll7HmSsG4v7rzCH7p5wvMc0J8ryPqmxbg7Qtu+z0RmHExHGbFQDKNP/qql0rtxqs32CglZnGolbpc8kFWP4T/APiaVMm5StlVpFkwxBrQAtiAlXSWkLBBQhSBg9lxZRPHPDmCpcHOcQfT+VL0JcscZdk2RXC/DmjhsdGo93WP6KRwUbGCzWtA9AAt6RSoKPRAx43k2kqrGWJpIPIAB+qE+IRwiwPGlROXOJJ3JWrUkJSXSqoxmzUjWtZKGcj3H7qEiUjbLOfjNHRtgrWypLsPYKnmP/3L/wBStDK1Rs36Ln/UY0os7Xh1VFqYc/hOM4BCj+Gz7BPMchKxp6NEls5yQ0eYbdx29U0ZqyrFWQGN/FrsePmYbbOH/CkAZdaIDYub0HCrG4u0TVqmeYccwSSlndDIBqaeRwQRcEehCc8s41Kwhou5t+OgTp4sPDsUe0fhZEw+4b/kJyyNgdt3NBDttwut5OaPwL5N2I8bG1NuPQ8wxSve1+ggem/qnY1BDte7dIAJIt7fVSGkwljGgAkDsubEomGSOM2I3e4He+1m/rdcJQv9G6/wcNPhQq/IGnzO1F1rE+l+be6sbAsAjp4w0AXtued/S65cs0bG6nNFuALKQALu+HiSipPs5fkZW3xEsuStoA8WK7bJCFunBSVMyp10VnmHL74TrZe3ZRWozdIy4N1d9TSteCCOVVWf8oaQXsb9lzcuDjs0RyWqK1xvE/jSarW2TSSuyrpyCuQhViishEoKRAVyp007dTg0ckgL0LkPCxFA30aF59wypEcrXkX0lX1knOEEsYbcBwsLFWi0mr6IJslWDX3WV10U01oWKhCFIAhCEACRCiufc7R0FOTcGV4IjZ1J/MfRVk0uwGHxVz86jMccLh8QkudvwLEWP1SqiMbxmSpmdLI4uc48/wABCzfcyynRyYrSGOQtPdcd1ZPidlQwkuA46+irW6vF6pmZqtC3Q1249x+6xJWBKuSka3Hc+6sTK814muHsfcKvJef1+6kWSsXEcuhx8r+PdZ/NxfJi/aN/jz4youPB624F1JqWVQ7DiNiFJKGqXBxS1s6UkPTEyZgxUUkck7gSGMJIHJItYfdO0Ml005waP9JNfcGJ4+pFh+pC0xq7fRT9FCUAkq6p80m7nvLvv/ACt7LeH6QPZMWAZeDQLDoFN6WIMCTnzfPk1qKNEYLHHitnVI8AdrJooGGSUutcuOw52Hyj6BOYoJZwWx26aiTawUlwPLzIB3fbc9vbstHj+O8jv0Zc2ZQ/p2YbSfDjDevX3XYEgCyXehHiqOU227YIQhWIEsuWvoWyNIcLrrSFVlFSVEp0UrnXIjmEvYNuyrupoHNO4XqiopWvFnAEKKYx4dQS3IGkrDLC4vQznZ53dHZYBWti3hHKLmPzfuoLjOWZad1pGFvvdLaa7DsZAuqkrnRuu0kFc74yEgU0V6LKyv4qyxWbL527c8q1MFzbT1LQWPF/yk7rzI0rqpq98Zu0kexKvFuPRDdnqsSBZXXnjDvE2tiFviah/ULp+pPGqYfPE0+oJCesz9oKLpuhVhSeN8P44Xj2IKd6XxcoZNtRYf69lf5Y1ZFD7m3MjKKmfM7cjZrfzOPAXmfMWOy1czpZXFznH6AdAB0AUl8Rs6Gtms0n4TLho6Hu5QdyU5cnZVmhxQkeEqumUPTfiJg4lpnG24BXmLEKbRI5vYlev8ag1QuHcFeW870Pw6l3uUPUgn6I0Vg4rN61PKakEUK/p7fskjkLSCOhulj5HuFIq7LDnx/FiFyBd8Y52/E3uFE8kY6l7Hxi+16JvlTGvixNPXgj1Uppq2xVL5axgwS2dfS42Poe6s2nrwQCDcLznmYXgm2umdfBNTiTqgq1w5zqbxxxDmSQE/2s8xH30j6riwvELkLbjrr1NN20y/e7EuM+UXRdxqR3YdRANB9FtnK3mQBtguUb7nhVSXQMlmXKYNhB6u8xTsFxYQy0LP7R/wA/yu0L03jqscaOLkdyYqEITygIQhAAhCEAIhKhACWXBjGCRVMZZK0EHr1HqCu9BUNJ6YFDZy8O5KYlzAXM9t7KBzQEFerqqla8WcAQq0zj4ZB93wCzudPf2WCcHF/otdlMNWQK7MQwp8Ti17S0g8FcVkIrQpWKUrFSQI4rElKVgVZAYOK1PK2FZUtI6Rwa0Ek7beqsQchCFc+UfBlro9dTsXAWbvce6FfiRTLaxJ1onHsF5Vz1W/ErH/3H916azdXiKkkcT+E2Xk7Fp9cz3d3FWluREjjetDltJWpyYiYmTRwrFynO4saHbObt9OigFDFqe0KyMHh2b3XM+pSXBRN/jR9jnjGQ4axutn+1P+YDyvP9Y/nlQ9zqmgf8GpaQPwv5aR6O6j9VaOFv7p5moYZo9ErGyMP4XC4+nZYsPkXDhk+5Ghw4vlHTK3wTHfNY+imLqlsvw3X3YSR/7AA/sPstLPDemY68TpGN/JqDmD+3ULj7rczK+g7SkDtb/KzZYJS+zofDJa2OcTi+wH3XS8cAe33WNO0MbYXPqV0YbDrmb2B1H6f5V4RtpFZPTJlSx6WgegW1YtGyyC9LBUkjjvsVCEK5AIQhAAhCEACEIQAIQhABZYOYCs0KKTAjWYsnwVLTraL9HDkKpczeG08BJYPiM5uOR7hX9ZYPhB5SJYd2iTyhPSuadwftuuZy9OYrkqln+eNpPcCx+4ULxXwXiNzE9zfQi4+6W4tdkFKlYFTjHfCyqg3aPiN7t5+oTdQeHddKdonAdyLD9UIgi8cLnGzQSfZXR4VeHnw7VE7fNy1p6epTrkfwtjpgJJwHSbbb2CsJjANgmxh7AyASJUqdRJVvjdib2U2lvBXndzt0IS12xb7MCsChCuiYj1lumDpCeysKijtZIhcH6o/vOrg/wRI6A8J7hkKELn4uh8zY6YoG6EJvshdGsykKSZYphpLzuSSPoOP3SIWvxVeQTndQJGEqELvo5oJEqFIAhCEACEIQAIQhAAhCEACEIQAIQhACFYgoQoADGENYEIUNIDIJUIVgOermLQLd0IQ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data:image/jpeg;base64,/9j/4AAQSkZJRgABAQAAAQABAAD/2wCEAAkGBhISEBUUExQUFRUVEhQUFxQXFRQVFBYWFRQVFBQVFBQXHCYeFxojGRUUHy8gIycpLCwsFR4xNTAqNSYrLCkBCQoKDgwOGg8PGikcHCUsKSwqKSksLCwpKSksLCwpKSwsKSkpLCkpKSwsKSksLCwpKSwsKSkpLCkpLCkpKSwpNf/AABEIALUBFgMBIgACEQEDEQH/xAAcAAABBAMBAAAAAAAAAAAAAAAAAQUGBwIDBAj/xAA5EAABAwIFAgQEBQMEAgMAAAABAAIDBBEFBhIhMUFRByJhcRMygZFCUqGxwWJy4RQj0fAzghUk8f/EABoBAAIDAQEAAAAAAAAAAAAAAAADAQIEBQb/xAAmEQACAgICAgEFAAMAAAAAAAAAAQIRAyESMQRBEwUiUWFxMkKR/9oADAMBAAIRAxEAPwC8UIQgAQhCABCEIAEIQgAQhCABCEIAEIQgAQhCABCEIAEIQgAQhCABCEIAEIQgAQhCABIShRjOmbmUkJNxqPAVZSoB6xDGIYWl0j2gDuVXOZvGVrLtpmgnfznf6gKsMdzPNUPLnuJ3Nu32Uelmul8mxUp/gfMZzpVVDiZJnuF/l1ENHsBsEySYi48kn6rQd1gQihXJnbTY1Iwkg8hCb3IU8SLZ7QQhCaawQhCABCEIAEIQgAQhCABCS6xfIBzsO6hugMkJmnzTC1xGoG3ULjnzewkBl/5+wSJeTjj7LcGSW6LphdmNrANdxfoNyfoF10WYYJBcPHrfYhVj5MJeyeD7HO6VaIaprvlIK3ArSmn0UFQkSqQBCEIAEIQgAQhCABISlWLioYDXmDFxBE51wDZeeM04/JUSuL3E7m3srD8Usb20A8qoKg7rKnzdlZ9HPK660uWxywcE0Q0a1iVmVg5SVMClSFKpsg9nIQhMNgIQhAAhJdISgDJC55a1jeSAtJxiK9tY+6ryRNHckK0x1jHcEH6rGtrGxxue42a0ElDaqyDVieKMhYXOPTYdSewVd1OOS1Tzdw0DoLkD2HBKjmaMyy1MziToafKxv5R39SVuwGOzRubC7ierieS63HsFy8ubnr0PghwkpXufoi2AsXOIvpB7kbb9k4ti+HHq2FuZHEAX/pasMEdrc4b7uNgOTbZoJ7AIzcwQR/Nd23HUm1wOgCxSY9KxjxepqGNMjpCwECx4c4ncN7gWIUfw2re95NyXdt7A+oW2uMkoJJLjuTv3Nv3CkGScqk1LXy/K1gLgetvl+t/3CtFDHpEywnEZIIYi65a5o6C4NyOu5Ujw7FmSnym46GxH0seqjWY6hzntbENmtNgG3F+XEnpYceq5Mo1/xdbWuOuM+YdSCfmA9P5TYZpY5pRdozuCassFKFjHwPZZBdtO1ZlFQhCkAQhCABCEIAFpqflPstyxcNlWW0CKG8Q6QtluTySoDUDdXZ4gZdL2lwF7G6qLFKYNNrEbbrFCVaImr2NDlqct7gtTgtCEM1OWBWblgrFKEQgoQFHs1CEJprBI4rGR4AuVD80ZxEYLWlUnNRAf8RxyOIG5H3UVxTP7Wg2IVZYzmuSRxsTzymYzuPJKxTytlXNLoleLZ1keTZxTOzMEt76imy6yBSXMrybJzlfMM0kgFzYDdP8AmXM8YhdHIbOFjYn5uxA/jgqDZMqmsqA53ygH9Ew+IGIunq3PYbfCBZbpdvQjr0URbm6ukaFXGzlpqaeonMr3jTG4EW6hxdw3vx7KbUNSXNDGgADk7j/9UIwmKoDZHNbcgjyg9/Mbf96KV4firTEGvaQ5vJHPrcLP5DakvwvwMw7ZMMEqWs2Zs0Dd/U97JvzrCXsu0nm4vy4j9vdN8Nb5hYgj3tb/ANSnqlke8C9v7rg/bskcvZrSOTLWEuMbnObe7xb3A3TzS/FFU42JDt7W7G4HqnKmAja0AC1jsOSb31Aj7WTpDiIEZeQ1rrWB72UJ330VbZqfPJGzSGN1O6AEnfvb0TNSRR01SJA3Rq2kO9w02BIudhqsnqjxQuZreywd+IXPHdvP2TTmaibI1z3TBoItYNI8uwsByf8AKvypKmUS20yb00mpoK2hMOUq4SQAXuWnTc8kdP0T8F3sE+cEzHKPF0KhCE4qCEIQAIQhAAkSpEAN+MRAxnboqDzpSn/Uv2sNuiv7FaoMYbi6prNGJ/GcfKBa9tt+epXPyOsmiyWiuJmWK53hOOIAak3uT49CGtmhywK2PC1lXKNCIQhSVPZqxc6yyK562LUwj0TGahgzNmFkbCA4X91SuZsZL3EA8p/zvTzRvPYnZV/LfUb8rBkk29lMkqRmxy2teucOSh6zGazpDlkHLnD1kJFRpjUztglIIt7fqtWMYXIJXzFjg1197HSQebrS6ctjc4C9hb/IXZlrxLMMgZO0Pi+V1h5gOLgfi9laEMj3A6Hj44uFydHJDiEjXXA8p0gOaeo2Ad67H7rvjqXX3IfuBpIAeD2J5+90SY1CJ6ltOAYnvZJHttwdTd+lzcJ4paRpYJrW13J9XWsLnodkvO1HTQxQaY5QYVDNG1wBabb3H4hz7rYIDELNub86Qf8Atk0YNjjIZXRy3+G/e5F9J6EH2Vi0tFE+IEHULbOG4/hZuA9SSGjDHnQ7oXNLrE7i3yrI1Erw3fbYHfr3WNZTFjdQtdoII9Oie8u0zZYbEWN/0UNIY9KxzwdwfCGkbt39+xF1zPhaQ9zmh7mgsY09Sd/twPotlLG6NxHQH6i/7LXX1bWsY4WvrcRc23aCdz9SpujO+9Dhl/BzCQS65c27rfKD2AT4ZgOqZ8JxSOVl2mxtxdMmMVr2P52uunizLHBKJlmm3smjpBa64v8A5iPVpvuuCkxDWz3CjGIymOoB6XTJeS/9SqgWI111kuDCqjUwLuutsJco2UYqEIVyAQhCAOatpBI2xVQeIGD/AAbvbsL2I9Vc5UfzNlJlW0hxI9u6zZcbb5RLJ+jzXVNN1xvCn2dMl/6Uag4uGqxuLWvwoLO1LhKxco0crgtbltctLymplGYlCxJQrlT2gkchI7hNHlaeIrmX6KoMRtrNuCrW8Q8KNy6+26qGsu15HNlzsu5C8y0JqSErVqW6kpnSOsPqegCRVdmdK3SBjr7C/wBF2GARtL5Tbrp6/X7KT5fy2HbAe7zyfbspfXeHtLPFpkZv0LSQ77pCypyr0dLH4tK5FLUmZP8A7EZ2DBI0EdAy9j+hKcs9ZVZDM10G8crQ5ttxfsss6+HhoiJGkmIusL8i/dYYVfSASTotYX49ltlOMUp4+jdhg3FxntehpwmYRyAH5T35HqrUynWx6Hx7O8twNjdp/p6/RQP/AOHD7ut/3su+hpmxM16y3Tc3B3HosmecMjT9jZY9aJDjuAxv8w8jhfk7G42vbg+q6sAzU6ngMUoDrcOBsbdPQqCy5ymlmbG021PDdVrutexPCmucW00FFE5otIQRfq6w3JHvZTLHNJWuxKhdv8Dng2Ix1MoAc635Tax+ym9OAxtgNDQOg1fpflVB4X/Ee4yO/wDGD9b3uTft0VmUr5GyfNdhJtZ25HTos2TFwlsY42jskx1pJY1pA/G5wA2HtwmIY02SJ5sf9ubUAOXMcLOAT1i7ohEdQPcpiwGl1P2Gkb2ad+T1P0CXJuyFBJWbcHljaHPiJLSLjcW39OQQehW+sm+Iw35XTJhIjjFrAWcePTr7lMDK0AkXT8ceKM8nydocMExewLTyCtWaKm7A8ciyYZZ9E9+jx+q7pZg+Mt7i31T0LomuTsQ1sClSrDIGJW8p5BI+ys2N1wt3jSvQiapmSW6xc6wUWx7OrYSGMGp52AWmeSMOyqTfRKrpU2YNWSSM1PFk5qYS5KyBEFKkKuBD/EHCxJA7y3u0/cA2XnushsfYr1RikAfGQey8955w0R1Lg0WBF/qeVikuMy72iFvC0PXe6lcTsFubgEzhcRvPs0lXTQjiMpQu6ooCw2cCD6ggpFbkRxPYaa8XzBDTtJe4bDi4uq4zd4uhgLYuVUuNZrqKlxL3Gx6XVnkvou5pEvz14hmd5bH8tz7KCOlJNyuUOWWtZnEyTk2dtPGXuDR1/Qd1OMBwpttIG3U9T7qG0EwY0H8TzYf2g/yrByyNgud5cmqS6Op4OFVyfZLMOpw1u2ycoakrCgp7hbKimLDcJFUtHSdMjfieWvw2TVYWs5rv6gTsfcbKlsDxX/eAdw4af+FfOYMLFTSywnb4jSAezuWn7rz5jGCT0kpZKxzHA7Ho71aeq6XiccmNwfZnyTljkmuibw4w2HyuYXX4tbk8Ldm3AGx0EdU1zg74gZLG75bvuWuaOny7+6itLmNjwBKLEW83IJHdWVi3w6/CmRh4Y50jHNAF/kBvcdBYpUcawSuar8s1fIpRvH2V5kmNr61hIFgbi/HopD4sSmWughZwyBpNuLyOJJ+wC1ZVwAw1Nn2DRsCOtzsf0XZWYLM/FJXOFwXAscN2lrWgRtHoLJjzx+RyT6RHF0l/0kuGww4dh2t7reUNt+Zz+g9bLVlTEnzTGUgxxAWYz0Frud3d19Am/MEpnnZTubtDe/5dRG7u3G11KcLi1NDI2gMYRfb5iLeVv/KzJqX9Hpcf4dz8da97oXxBxZY8gaQRdtyeTayTCJnXl1NMexa0WuTcfhThRZKDnOlmJ1SEFzfYANaT2AFkmK/EiPlFmjoB07KJ4XHbMc8sOoji2jJpwHc6bKusZjMctjeynGHZiDhZx+i4MzYQyZhLSLq2jMm7IPPM17bX36e6ZZMyOY4jqD+y48TfJE8tJsmeWUk3TYorJkowDM5ZU6jsHFXll7HmSsG4v7rzCH7p5wvMc0J8ryPqmxbg7Qtu+z0RmHExHGbFQDKNP/qql0rtxqs32CglZnGolbpc8kFWP4T/APiaVMm5StlVpFkwxBrQAtiAlXSWkLBBQhSBg9lxZRPHPDmCpcHOcQfT+VL0JcscZdk2RXC/DmjhsdGo93WP6KRwUbGCzWtA9AAt6RSoKPRAx43k2kqrGWJpIPIAB+qE+IRwiwPGlROXOJJ3JWrUkJSXSqoxmzUjWtZKGcj3H7qEiUjbLOfjNHRtgrWypLsPYKnmP/3L/wBStDK1Rs36Ln/UY0os7Xh1VFqYc/hOM4BCj+Gz7BPMchKxp6NEls5yQ0eYbdx29U0ZqyrFWQGN/FrsePmYbbOH/CkAZdaIDYub0HCrG4u0TVqmeYccwSSlndDIBqaeRwQRcEehCc8s41Kwhou5t+OgTp4sPDsUe0fhZEw+4b/kJyyNgdt3NBDttwut5OaPwL5N2I8bG1NuPQ8wxSve1+ggem/qnY1BDte7dIAJIt7fVSGkwljGgAkDsubEomGSOM2I3e4He+1m/rdcJQv9G6/wcNPhQq/IGnzO1F1rE+l+be6sbAsAjp4w0AXtued/S65cs0bG6nNFuALKQALu+HiSipPs5fkZW3xEsuStoA8WK7bJCFunBSVMyp10VnmHL74TrZe3ZRWozdIy4N1d9TSteCCOVVWf8oaQXsb9lzcuDjs0RyWqK1xvE/jSarW2TSSuyrpyCuQhViishEoKRAVyp007dTg0ckgL0LkPCxFA30aF59wypEcrXkX0lX1knOEEsYbcBwsLFWi0mr6IJslWDX3WV10U01oWKhCFIAhCEACRCiufc7R0FOTcGV4IjZ1J/MfRVk0uwGHxVz86jMccLh8QkudvwLEWP1SqiMbxmSpmdLI4uc48/wABCzfcyynRyYrSGOQtPdcd1ZPidlQwkuA46+irW6vF6pmZqtC3Q1249x+6xJWBKuSka3Hc+6sTK814muHsfcKvJef1+6kWSsXEcuhx8r+PdZ/NxfJi/aN/jz4youPB624F1JqWVQ7DiNiFJKGqXBxS1s6UkPTEyZgxUUkck7gSGMJIHJItYfdO0Ml005waP9JNfcGJ4+pFh+pC0xq7fRT9FCUAkq6p80m7nvLvv/ACt7LeH6QPZMWAZeDQLDoFN6WIMCTnzfPk1qKNEYLHHitnVI8AdrJooGGSUutcuOw52Hyj6BOYoJZwWx26aiTawUlwPLzIB3fbc9vbstHj+O8jv0Zc2ZQ/p2YbSfDjDevX3XYEgCyXehHiqOU227YIQhWIEsuWvoWyNIcLrrSFVlFSVEp0UrnXIjmEvYNuyrupoHNO4XqiopWvFnAEKKYx4dQS3IGkrDLC4vQznZ53dHZYBWti3hHKLmPzfuoLjOWZad1pGFvvdLaa7DsZAuqkrnRuu0kFc74yEgU0V6LKyv4qyxWbL527c8q1MFzbT1LQWPF/yk7rzI0rqpq98Zu0kexKvFuPRDdnqsSBZXXnjDvE2tiFviah/ULp+pPGqYfPE0+oJCesz9oKLpuhVhSeN8P44Xj2IKd6XxcoZNtRYf69lf5Y1ZFD7m3MjKKmfM7cjZrfzOPAXmfMWOy1czpZXFznH6AdAB0AUl8Rs6Gtms0n4TLho6Hu5QdyU5cnZVmhxQkeEqumUPTfiJg4lpnG24BXmLEKbRI5vYlev8ag1QuHcFeW870Pw6l3uUPUgn6I0Vg4rN61PKakEUK/p7fskjkLSCOhulj5HuFIq7LDnx/FiFyBd8Y52/E3uFE8kY6l7Hxi+16JvlTGvixNPXgj1Uppq2xVL5axgwS2dfS42Poe6s2nrwQCDcLznmYXgm2umdfBNTiTqgq1w5zqbxxxDmSQE/2s8xH30j6riwvELkLbjrr1NN20y/e7EuM+UXRdxqR3YdRANB9FtnK3mQBtguUb7nhVSXQMlmXKYNhB6u8xTsFxYQy0LP7R/wA/yu0L03jqscaOLkdyYqEITygIQhAAhCEAIhKhACWXBjGCRVMZZK0EHr1HqCu9BUNJ6YFDZy8O5KYlzAXM9t7KBzQEFerqqla8WcAQq0zj4ZB93wCzudPf2WCcHF/otdlMNWQK7MQwp8Ti17S0g8FcVkIrQpWKUrFSQI4rElKVgVZAYOK1PK2FZUtI6Rwa0Ek7beqsQchCFc+UfBlro9dTsXAWbvce6FfiRTLaxJ1onHsF5Vz1W/ErH/3H916azdXiKkkcT+E2Xk7Fp9cz3d3FWluREjjetDltJWpyYiYmTRwrFynO4saHbObt9OigFDFqe0KyMHh2b3XM+pSXBRN/jR9jnjGQ4axutn+1P+YDyvP9Y/nlQ9zqmgf8GpaQPwv5aR6O6j9VaOFv7p5moYZo9ErGyMP4XC4+nZYsPkXDhk+5Ghw4vlHTK3wTHfNY+imLqlsvw3X3YSR/7AA/sPstLPDemY68TpGN/JqDmD+3ULj7rczK+g7SkDtb/KzZYJS+zofDJa2OcTi+wH3XS8cAe33WNO0MbYXPqV0YbDrmb2B1H6f5V4RtpFZPTJlSx6WgegW1YtGyyC9LBUkjjvsVCEK5AIQhAAhCEACEIQAIQhABZYOYCs0KKTAjWYsnwVLTraL9HDkKpczeG08BJYPiM5uOR7hX9ZYPhB5SJYd2iTyhPSuadwftuuZy9OYrkqln+eNpPcCx+4ULxXwXiNzE9zfQi4+6W4tdkFKlYFTjHfCyqg3aPiN7t5+oTdQeHddKdonAdyLD9UIgi8cLnGzQSfZXR4VeHnw7VE7fNy1p6epTrkfwtjpgJJwHSbbb2CsJjANgmxh7AyASJUqdRJVvjdib2U2lvBXndzt0IS12xb7MCsChCuiYj1lumDpCeysKijtZIhcH6o/vOrg/wRI6A8J7hkKELn4uh8zY6YoG6EJvshdGsykKSZYphpLzuSSPoOP3SIWvxVeQTndQJGEqELvo5oJEqFIAhCEACEIQAIQhAAhCEACEIQAIQhACFYgoQoADGENYEIUNIDIJUIVgOermLQLd0IQ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encrypted-tbn0.gstatic.com/images?q=tbn:ANd9GcTvZbt4ySXdZhZDBIUvx4txRjdm1a2Nc-QuUniMm-fehjnoq1YIG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941168"/>
            <a:ext cx="3600400" cy="1485553"/>
          </a:xfrm>
          <a:prstGeom prst="rect">
            <a:avLst/>
          </a:prstGeom>
          <a:noFill/>
        </p:spPr>
      </p:pic>
      <p:pic>
        <p:nvPicPr>
          <p:cNvPr id="2060" name="Picture 12" descr="https://encrypted-tbn1.gstatic.com/images?q=tbn:ANd9GcQlVgvjdC4KdscvMeAckNbTLZK8vtBhT13V3FI00NP--mLhGNF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221088"/>
            <a:ext cx="1866900" cy="2447926"/>
          </a:xfrm>
          <a:prstGeom prst="rect">
            <a:avLst/>
          </a:prstGeom>
          <a:noFill/>
        </p:spPr>
      </p:pic>
      <p:pic>
        <p:nvPicPr>
          <p:cNvPr id="2062" name="Picture 14" descr="https://encrypted-tbn2.gstatic.com/images?q=tbn:ANd9GcSSWh_X74awj2OmqHj1XjjA6W_ladbk3HILIqNoUSq4xDTKrOs3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869160"/>
            <a:ext cx="2400300" cy="156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 защитить ребенка от насилия?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Правило 1.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Не оставляйте ребенка без присмотра ни на минуту.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Правило 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Научите ребенка избегать незнакомых людей в безлюдных местах.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Правило 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 Нельзя принимать угощения и подарки от чужих людей.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Правило 4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Научите ребенка правильно привлекать к себе внимание.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Правило 5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Верьте словам ребенка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Обучите ребенка правилам безопасности!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640960" cy="551723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всегда буду спрашивать разрешение родителей.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буду доверять своим чувствам.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умею говорить «нет».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всегда буду держаться на расстоянии…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знаю, что некоторые незнакомые мне люди могут помочь мне…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знаю, что мое тело принадлежит только мне.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играю и гуляю только в тех местах, в которых мне разрешают мои родители.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не буду разговаривать с незнакомыми людьми.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всегда буду закрывать свой дом…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Не враждуйте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Учите детей терпимости в отношении к другим людям.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Правильное воспитание – основа поведения.</a:t>
            </a:r>
          </a:p>
          <a:p>
            <a:pPr algn="ctr">
              <a:buNone/>
            </a:pPr>
            <a:endParaRPr lang="ru-RU" sz="3600" b="1" dirty="0" smtClean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Применяйте эти правила, тем самым вы создадите защиту для себя и своих близких от насилия.</a:t>
            </a:r>
            <a:endParaRPr lang="ru-RU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1520" y="116632"/>
            <a:ext cx="82423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000" b="1" dirty="0"/>
              <a:t>     </a:t>
            </a:r>
            <a:r>
              <a:rPr lang="ru-RU" sz="2000" b="1" dirty="0" smtClean="0"/>
              <a:t>Практика </a:t>
            </a:r>
            <a:r>
              <a:rPr lang="ru-RU" sz="2000" b="1" dirty="0"/>
              <a:t>правоохранительных органов показывает: 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A50021"/>
                </a:solidFill>
              </a:rPr>
              <a:t> у </a:t>
            </a:r>
            <a:r>
              <a:rPr lang="ru-RU" sz="2400" b="1" dirty="0">
                <a:solidFill>
                  <a:srgbClr val="A50021"/>
                </a:solidFill>
              </a:rPr>
              <a:t>жертвы всегда есть выбор;</a:t>
            </a:r>
            <a:r>
              <a:rPr lang="ru-RU" sz="2000" b="1" dirty="0"/>
              <a:t> </a:t>
            </a:r>
          </a:p>
          <a:p>
            <a:pPr>
              <a:buFontTx/>
              <a:buChar char="-"/>
            </a:pPr>
            <a:r>
              <a:rPr lang="ru-RU" sz="2400" b="1" dirty="0">
                <a:solidFill>
                  <a:srgbClr val="A50021"/>
                </a:solidFill>
              </a:rPr>
              <a:t> во многих случаях она предвидит агрессию против себя, но по каким-то причинам ведет себя пассивно, даже не пытаясь оказать сопротивление.</a:t>
            </a:r>
            <a:r>
              <a:rPr lang="ru-RU" sz="2400" b="1" dirty="0"/>
              <a:t> </a:t>
            </a:r>
          </a:p>
          <a:p>
            <a:r>
              <a:rPr lang="ru-RU" sz="2000" b="1" dirty="0"/>
              <a:t>       </a:t>
            </a:r>
            <a:r>
              <a:rPr lang="ru-RU" sz="2000" b="1" dirty="0" smtClean="0"/>
              <a:t>Чтобы </a:t>
            </a:r>
            <a:r>
              <a:rPr lang="ru-RU" sz="2000" b="1" dirty="0"/>
              <a:t>ваш ребенок смог правильно оценить ситуацию и принять нужное решение, с ним </a:t>
            </a:r>
            <a:r>
              <a:rPr lang="ru-RU" sz="2000" b="1" i="1" dirty="0">
                <a:solidFill>
                  <a:srgbClr val="0000FF"/>
                </a:solidFill>
              </a:rPr>
              <a:t>нужно разбирать различные ситуации,</a:t>
            </a:r>
            <a:r>
              <a:rPr lang="ru-RU" sz="2000" b="1" dirty="0"/>
              <a:t> в которых он может оказаться. </a:t>
            </a:r>
          </a:p>
          <a:p>
            <a:r>
              <a:rPr lang="ru-RU" sz="2000" b="1" dirty="0"/>
              <a:t>     </a:t>
            </a:r>
            <a:r>
              <a:rPr lang="ru-RU" sz="2000" b="1" dirty="0" smtClean="0"/>
              <a:t> Предложите </a:t>
            </a:r>
            <a:r>
              <a:rPr lang="ru-RU" sz="2000" b="1" dirty="0"/>
              <a:t>ребенку решить </a:t>
            </a:r>
            <a:r>
              <a:rPr lang="ru-RU" sz="2000" b="1" u="sng" dirty="0"/>
              <a:t>простую задачу:</a:t>
            </a:r>
            <a:r>
              <a:rPr lang="ru-RU" sz="2000" b="1" dirty="0"/>
              <a:t> </a:t>
            </a:r>
            <a:r>
              <a:rPr lang="ru-RU" sz="2000" b="1" i="1" u="sng" dirty="0">
                <a:solidFill>
                  <a:srgbClr val="0000FF"/>
                </a:solidFill>
              </a:rPr>
              <a:t>что он будет делать, если вдруг к нему на улице подойдет незнакомец и попросит проводить или помочь поднять рюкзак, который он оставил за углом.</a:t>
            </a:r>
            <a:r>
              <a:rPr lang="ru-RU" sz="2000" b="1" u="sng" dirty="0">
                <a:solidFill>
                  <a:srgbClr val="0000FF"/>
                </a:solidFill>
              </a:rPr>
              <a:t> </a:t>
            </a:r>
            <a:endParaRPr lang="ru-RU" b="1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869160"/>
            <a:ext cx="197832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520" y="4509120"/>
            <a:ext cx="67687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000" b="1" dirty="0" smtClean="0"/>
              <a:t>Дайте </a:t>
            </a:r>
            <a:r>
              <a:rPr lang="ru-RU" sz="2000" b="1" dirty="0"/>
              <a:t>возможность ребенку рассуждать, не перебивайте его, если вы боитесь забыть что-то из сказанного ребенком, сделайте пометки, а потом уже вместе разберите, какие ошибки были допущены в ходе рассуждения, и чем они могут обернуться в конкретной ситуации.</a:t>
            </a:r>
            <a:r>
              <a:rPr lang="ru-RU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51440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Будьте готовы прийти на помощь своему ребенку в любой момент!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661248"/>
            <a:ext cx="7467600" cy="8127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0" name="Picture 2" descr="https://encrypted-tbn0.gstatic.com/images?q=tbn:ANd9GcSheR5iaJNaVaQL0ahM2nVP2FT0Ek-YUbE6lN_y5b55ZzgmF7hBF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88640"/>
            <a:ext cx="2438400" cy="1876425"/>
          </a:xfrm>
          <a:prstGeom prst="rect">
            <a:avLst/>
          </a:prstGeom>
          <a:noFill/>
        </p:spPr>
      </p:pic>
      <p:pic>
        <p:nvPicPr>
          <p:cNvPr id="22532" name="Picture 4" descr="https://encrypted-tbn3.gstatic.com/images?q=tbn:ANd9GcTRg5EXYbtnZixrfOsyHz_uqc1Jt29McvZ5W7XkjHGI2m2M2B0xH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60648"/>
            <a:ext cx="2809875" cy="1628776"/>
          </a:xfrm>
          <a:prstGeom prst="rect">
            <a:avLst/>
          </a:prstGeom>
          <a:noFill/>
        </p:spPr>
      </p:pic>
      <p:pic>
        <p:nvPicPr>
          <p:cNvPr id="22534" name="Picture 6" descr="https://encrypted-tbn1.gstatic.com/images?q=tbn:ANd9GcSDh0rwlb5DsY8DEFSWdEJ0WxFqYHzu-h59D2lYrmfkZkcl99p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573016"/>
            <a:ext cx="2376264" cy="2967375"/>
          </a:xfrm>
          <a:prstGeom prst="rect">
            <a:avLst/>
          </a:prstGeom>
          <a:noFill/>
        </p:spPr>
      </p:pic>
      <p:pic>
        <p:nvPicPr>
          <p:cNvPr id="22536" name="Picture 8" descr="https://encrypted-tbn1.gstatic.com/images?q=tbn:ANd9GcRUbL_kIAXO5PCH1LqwJmXK0WS-Ko_gmDZKuYgg2Ju_CFhElXVxS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21088"/>
            <a:ext cx="2905758" cy="1944216"/>
          </a:xfrm>
          <a:prstGeom prst="rect">
            <a:avLst/>
          </a:prstGeom>
          <a:noFill/>
        </p:spPr>
      </p:pic>
      <p:pic>
        <p:nvPicPr>
          <p:cNvPr id="22538" name="Picture 10" descr="https://encrypted-tbn0.gstatic.com/images?q=tbn:ANd9GcTBGfpsxiGT6jen-coLpS18pYv7tX4Tdn8SCu5roaPVekpAgHBCJ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149080"/>
            <a:ext cx="2773599" cy="2088232"/>
          </a:xfrm>
          <a:prstGeom prst="rect">
            <a:avLst/>
          </a:prstGeom>
          <a:noFill/>
        </p:spPr>
      </p:pic>
      <p:sp>
        <p:nvSpPr>
          <p:cNvPr id="22540" name="AutoShape 12" descr="data:image/jpeg;base64,/9j/4AAQSkZJRgABAQAAAQABAAD/2wCEAAkGBxQTEhUTEhQWFhUXFhcbGBgYGB0dGRgbFxcaHBsdGhccHCggGB0lHBkYITEhJSksLi4uGCAzODMsNygtLisBCgoKDg0OGxAQGywkICQsLCwsLCwsLCwsLCwsLCwsLCwsLCwsLCwtLCwsLCwsLCwsLCwsLCwsLCwsLCwsLCwsLP/AABEIAMQBAQMBEQACEQEDEQH/xAAcAAEAAgMBAQEAAAAAAAAAAAAABQYCAwQHAQj/xABBEAABAwEFBAcFBwMDBAMAAAABAAIRAwQFEiExBkFRYRMiMnGBkbEHQqHB0RQjUnKC4fAzYpIVU7IkNKPxF0Nz/8QAGwEBAAIDAQEAAAAAAAAAAAAAAAMEAQIFBgf/xAA2EQACAgECAwUHBAICAgMAAAAAAQIDEQQxEiFBBRNRYXEiMoGRobHBFCPR8DPhQvEWUgZDU//aAAwDAQACEQMRAD8A9xQBAfHOAEnIDUo3gFcvW/SZbSMDe7ee7gOaoXanPKHzIpT8CDc4kyTJ4lU287kZ02C3OpOlpy3t3H9+akrtdbyjZPBcbJaW1GB7dCurCamsomTyblsZCAIAgCAIAgCAIAgCAIAgCAIAgCAIAgCAIAgCAIAgCA+EoCItW0FNphoL43iI8DvVWeqgnhczRzRDXjez6uXZb+EfM71VtvlPlsiNybI9QGoQBATmy9pIe6mdCJHePqPRW9JP2nEkrfQsq6BKfCUBzf6lRmOlpzwxt+qi7+rOOJfNGOJeJ1KUyEAQBAEAQBAEAQBAEAQBAEBpNrpzGNs8MQnylad7DOMr5mMo3LcyEAQBAEAQBAEBWtobzJJpN0HaPE8O7+d9DU3ZfAviRTl0INUyMIDCqyQRMSNRuQ2i8NM02OsTLXZPbrz4Ed6Mktgl7Udn/cHShCdV11cNVjiYAdmeRy+akpeJpm0dybv3aRlA4GjHUjTc3hiPyHwU+r7QhQ+FLMvt6m87FHkUm8L1q1iTUeYOWEGG5f26ea8/dqrbnmb+HT5Fdyb3OJV8GC+bD2hzqDg4yGPhvIQDHxXpOybJSpafR4XyRYqfIsa6hKEAQBAEAQBAEAQBAEBHXteraIgZvOjfmeXqqup1Maljd+BrKWCq2u31Khl7ieQyA8Fx7L52P2mQttnMojBI3TebqThJJp7xw5jgrOm1Mqpc37PU2jLBcgV3ic+oAgCAIAgCAoFRxJJOpJnv3rittvmVjFYAQHD9tLKhZVEAn7t47Jn3XH3XSfHJCXu045j8V/ehutbDk9vabu4jePpzRCuS5xls/o+jN7XAgEaFCNrDwzTbK+FvM6fVQX293HluzVvBEucSZJknUnUrlNtvLNDEOnwWZQccZ68zaUHHGeqyfVqaFn2GtzGPqU3kDGAWkmBLZkd+fwXY7IvjCUoS5Z2+BNVJLkXhegLAQBAEAQBAEAQBAEBz2+1CkwvO7QcTuCiutVcHJmG8Io9orF7i5xkk5/zgvPzm5ycpbkDeTWtTAQBASNhvmpTAbIc0bnbu46+qtVauytY3XmbKbRZrtvJtYZZOGrTu7uI5rrUaiNy5b+BLGSZ2qc2CAIAgCArl83K7EX0hIOZbvB5DgqN+neeKJFKHVEO6x1Bqx4/SfoqrrmujNMM0rQwY1KYcC1wBB1BEg94KGU2nlHH0NVh+7cHtnsvJBaMshUEyO8HvQk4oS95Yfiv4Pt1Odhc1zcJa8iJnI5iD4rLNr8NqS6r/AEar07Q7vmubrfeXoVZHGqZqYN7R5wVNLnVF+Da/JPLnVF+Da/JjaLQ1kYvecAI1JK0hBzzjpzNIVynnHRZNq0IydufaerShryajMsiesPyu+R4bl0dN2lbVyl7S+q9H/P0JY2Nbl7sNrbVptqM7LhlOusGfEL0dVsbYKcdmWE8rJvUhkIAgCAIAgCAICtbU2sEtpg9nN3fuHlPmuT2ham1BdNyKx9CAXOIwgCAIAgNlnrFjg5pgjRbQm4SUo7oyngvVjtAqMa8aEeR3jwK9DVYrIKS6k6eUblIZCAIAgCAICm33ZsFZ3B3WHj+8rlaiHDNkElhnAoTUIDlpmKrxxa0+Uj6LPQmlzqT8G1+TfaLtqVWl1Npdg1j4gcToYVfUaadseKCzghcW9iEXJIjCplB4fNT0+0nDx29UT0+0nDx29Uc9lbjd0p3iGcm8f1a90LFj4Y92vj6/6M2Pgj3a+Pr/AKOtQlcm7h2cfX6zpZTyzjN35eUe9p35x0NH2fO/2pco/f0/kkhW5F/stnbTY1jRDWgAeC9LXCNcVGOyLKWFg2rcyEAQBAEAQBARt/W40qfV7TjAPDif5xVXWXOqHLdms3hFNXCIAgBMIZXMwoPJa0nUgHzWZLDwbTSjJpGawaBAEBb9mmEURO9xI7v4F29DFqrmTQ2Oq13jTp5OOfAZn6DxU1mohXyb5iVkY7nG2/W4gC0hvGc/JV1ro8W3Ij79Z2JYFXic+oAgCA5rfYm1W4XeBGo7lHZXGawzDWSqXhdj6XazbucNPHgVzbaZV77ELi0cSiNTkriK1IzAcejJOgxHInxz8FtFZeCzUuOEofE9GslnFNoY3QfHmV14QUVhGEsFZ2g2VxE1LOACdWaAni06Du0XI1vZnE+Onfw/ginV1RSrwsNXE2h0dQPeTlhdJY3tkQM9wkcVy69PbCTbi8rbk9/yZpi45njb79CRoXJaHZNovHeMP/KFrHR6ie0H8eX3wQ8En0LLcuyIbD7R1j+Adn9R97u0711tL2Uo4ldzfh0+Pj9vUljV4lrXZJggCAIAgCAIAgCAiNp7OXUsQ9wye45H5Klr4OVeV0NJrkVJcUhOS3Wzooc5pNOOs4Zlh4lupbzE9y2SySV18fJb/f8A2fbXWBpEtIIcIBBkHFlqswXtG1MX3iz05/LmdQEZLQizkxZUBJAIJbkRwkTn4JgNNczJDBtpUZ109Vso5NJTwTf+s1IgBo7hp3CYV/8AWWYwsIz30iOcZMnMlVW882RBYMFiuG0YqeE6tMeB0+Y8F1tHZxQ4X0LdMsxwSatkwQBAEB8c0EQcwgIu0XBSdmJb3HLyKrS0sHtyNHBEdfuzzPstTACajRiad/VMwAI1AI8VrLTRjB43JqMQmiS2bvP7RZ2VPe7LvzN189fFT1T445M2Q4ZYJRSEZVNl6/2m12u1ZmmxwoUcWoDBNWBOjnYTxgDhAgrfHKUvgvyTWLhio/FlrU5CEB4X7e2W2lbLPaKD63RNpBzcBdhpPpuJc4gZDJzese45ALSVkYtJvDe3mMHZsDt1fNoLa1WjSrWUua1xgU3kSWudTMgOwnMgjPDAgrSd8IPDZLCic1lI9oUxEEAQBAUX2h39a6f3NkpVB1QX1miTBkYWDWdJdu+Kp6q+UPZjudLRaaE/bm/h/JVdlNorXZbYyzVXGo2pVpsc2o8uLceEAseSYIDgSNDEZHNVqNROM1F88lvVaaudbmlhpPY9kXVOEfHCRB0KNZBS72u51F3FhPVPyPNcDUad1S8uhBKODgVc1Ie8LvDC19MlgxjEwdh0nXD7p7lNXLLwy5RY5NqXPk+fU7LytuCGMzqvyY31c7+0aqOMc83sQV18XN7Lc2XfZOjaGgySZc46ucdSsN5ZrZPief7gkqdIDvW6jgrylk2rY0CAIAgO+5a2GqBudl9Pj6qzpJ8NiXiS0yxIsy7BcCAIAgCAIAgKRddQ2G2uovyo1jLCTkNcO/8AQf0lU4PurOF7MtS/chxLdE9then2ax1qmLC7AWsO/G4Q2PHPuBVi6fBBshqjxTSNWw13dBYaDM5LA9064qnWOoERMRy36rFEeGtIXS4ptm6/756ABrQDUOgIMRxMeipdoa9aZJRWZPZFvRaLv3mXKKOC7L/q4mtrU+qSBjgiMWQkaa5btVV0vaOo4lG+GE+u2M7fUtajs+rhcqpc10323Pu3WylO30mYoFSi8PY5wJbGJpexzQRiY8NAI7jBiF2ppcLycmv3llZ5nDYrG1gbSoswtzhrAA1u/Ju4a6DiuMlKcvFnYfDCL6IuYXbRxGfUAQBAQG0VIhzXy4gjDpkCJO4SJz1MZKjrI7SOloJcnH4kHY7ppm00KjshTeXQZOJxphjSSTMjCzPlxzVehrvE5Fq/i7pqJecQ4hdY4ZkgNdeg17S1wkHctZwjNcMlyMNZKxeVwvYZpy9vD3h9fBci/Qyg8w5r6kUoNbFXvyehcW9oEEDnMfNVaveJtL/kS9TK77EGk1CcVR4GJx/4tHutHD4rWUuhHZY37OyRKWenvKzFdStOXQ6FuRnBeFd3SUqTDDnuLnHIxTZm7XiSGzzWUTVxXDKcun3e38nesEIQBAbbJPSMjXE31UlWeNY8UbR95FwXdL4QBAEAQBAEBD7T3KLTSgQKjc2O57wd8H1g7lFdXxx8ySqzgZQrbb6ltbZbFUa4n7Q0PMasaCDi3hwGKTyzVTjdijW/EtcCg3NeB6o1sCBoF0CiVu/roYanSB5DzBLSJBiAPy6Lk6nsyFt6sjLEuTw+aePtsdKntF0UNTj7K5ZW6z99zjvzFTphxyYAXEkgjCyHTvcdPjvTWxtfDXGO7X0eSzo5VzeU88unnyJEXw99MBzWtc5oxRukZwpLNXJpxSK60kIyzk0v2gZZ6bQ5hcS4NaGkYnOecgAfroFvpbeXDjbLyZnpJWybT/qLIx4IBGYKvJprKOY008MyWTAQBAVzabaRtA9EGCo+JIPZbOk8TyU1en7xe1sRTv7t+zuVyntA6qfvAMUZRkOQhRXdmOyzKlyLOn7SVcOFx5/cgbTVxuLiAJXSprVVaguhzLrXbY5vqdV23vVouDmPdA1aSS0jgRppv1WZ1xkuaMRnKL5HqN3Wxtam2q3RwnPUbiPAyFzZRcXhl6MuJZR0rU2IbaixtNmruDG4sDjMCchJM9wUFtceFywsm9WONGdw2Zhs1FxY3EaTJOESZYJzhK6oOCeFt4GLIriZzVbjdnhIjOBnPJU5aGXPDKbofQinNgkHUZFUmsPDISHfbGtr1XEEuaGU2NGplvSOgbu02T/byWUsotQplOCS5Lm2/p+DtsQqGXVDrEMA7PjqSjx0Ire7Xsw6dfE11r2ph4pgl7yeywYiOboyaBzWMCNE3HifJefI7lghJu4rD/8AY79P1XR0dH/2P4FmmH/Jk0ugWAgCAIAgCAIAgKVd+CpfNYMaIo0wSREdI4AGc8zDjpvBnnVik73jovqWW2qVnqXVWisQt7nr/pHzWsq5ZU4dDT9TWuKi14UlyfqVXbahUfYqopklwDchqWhwLgPCT3SsLu5Xqx8vJ+J0exOKiarsw45eJLb4/gpd07dPpUOjewPe0AUyTuz7UaxkOazd2dGdnEnhPf8A0eks0SlPKeF1Nmzd7VLZb6bq0EMa8saBDWdXd8Mzy5LXU0Qo07UOuM+ZrfVGmlqPXGT2m6h902efqVppl+0jy2pf7rOtTkAQBAeS308utNY6npXgdwcQPgAupWsQXoc6fOTONj40jdu4GfBbmp23fd4qNJJiDHw4futksmyWTC2WAsBcDLQ/AeM4Q70nyWjaUuEOPLJa/Z5bZbUok6EPb3HIxwggH9SqaqPNSLGnlyaLiqhZODaD/tbR/wDjV/4FR2+5L0ZvX769TDZp4NkoEf7TB4tEH4gpV7i9BZ77JJSGhStqLQW1nMogPqOAMe6ycped2kxrmuTqoJWtkTpWeOfKP1foQthuyswucX0sb3S52BzjwyJeABAG5V3JC3UQmlFJ4XTP+vybjc4f/Xq1Kv8AaTgYe9jIB7jO/itckf6jh9yKX1fzefoSFCi1jcLGhrRoGgAeQWCGUnJ5byzMoalzoiGgDgPRd+KwkjoLYzWxkIAgCAIAgNP2pmLBjbjicOIYomNNdVrxLOM8zGVnBuWxkpns6+8fbrRqalqc2d+Gnm2RoMqirafm5S8yxfyUY+Rc1ZK5EX3icQGsOQJLoyjv8FDOdvFwV9epv3OncO+u58OeXj/fl4kd9l6gdimSRh175UGo03Dh8Tb8WT6DV97F4jFLol09SqXrsNZn9gGk4nVpkH9BPpCQ1t1b9rmv71O5VrrF5+pjsbs06yOqmpgcXYAxzZkAYsYzAiTg8ljWauN0Uo5M6nUd7w488/TH5PULIzCxo4NHordUeGCXkebtlxTb8yuX5tMWPdTpAS3IuPEagD4SuFr+2HXN11Lbr5nX0fZinFWWPfodVwXzVrOLalOBnDgCAI3Gde9W+z9bffJqyGF0f45/cg1ujqpinCXwJq0FwacAl0ZA8V144zz2OW845HnliuN7Xuq1DLGNe9xzmQ0kZDn6K9K2EliDyVe4nB5mivBTlc32e1vZOExPKfVZTwZTwW3Z6wC0WR2PUV3P7yGAcuKqW293ZxYzyLNUO8jh+JNXBYWMJLRBHDLXkMtyqvVTtWHyRcnpo1YwTS0NDTbR92+fwO9CsS2MrciNiKhNipTuxDye4KLTvNaJL17bN1tt7qjzQsx6wjpKmRFIGch+J+WQ3alZlJt8Mfi/D/ZiMUlxS/7N1nuakymacEyZc8mXud+Jzt5WJUQlHhf+yOz9zcj7Rcbx2CHDhofoqM9FNe68lWVD6HG+wVRqx3gJ9FA6LFvFkbrkuhiLHU/23/4laqmx/wDF/IxwS8DvsNzuJBqdUDdvP0VqnRybzPkiWFL6lgXTLQQBAEAQGm12plNpfUcGtGpJ/knktZSUVmTMNpLLPNNotrKtcltMmnSnIDJzubiPQeMrj36uVjxHkvqUrLnLktiuMcQQQYIMgjUEaEHiqe3MhPUrov8A6WxPrHN9Km/GJiXMZMzuxa8vBd2i/vKuJ7rc6NEuNI5/ZjSi7qJmcRqO/wDI4eOi20y/aRZ1D/cZalOQnxzZEHQoYaTWGeW+1KzuNax2agXB73udlMgy1rCCM8uuVPGfsty2R1uwtNTRG21rpjn4b4+xF+0i3upMs9na9xe37xzyevIBa0yIgmX/AAVfRwUnKTXLY6vZ9am5Ta5beRl7PNpqta007NaDja4OwuPaloLszvBAI46ZpfoKveXLy6GO0KFVU7If3oeyrJ5YgLzuIOrGsIjVwJIzG8cdBkea5V/ZsZajv/mvNdV/B1NPr3Grun8H69P9mVgokvaBjgdYukQf7TnJGfBXa88RFfhQJuoJBHIqd7FGLw0yu3jaGsslfF7zcI5l4IH85FNIsz5E2ueInna7BxQgLzsPXH2Wq3eHk/5NAHoVz9ZyefIv6Pm0vMsN1U4aTxPoqdS5ZLuplmSR3KUrGu0tJY4DUtIHiFh7GVued7OXjVNEWSziKr3uLn7mMhoJHPn5ZnKjVOXDwR3LlkVxccti/XdYWUaYpsEAane47yeJKuxiorCKkpOTyzqWxqEAQBAEAQBAEAQFE2z2pqMqGhQdhwjrvGbpOcD8MDfrnuhczV6qUZcEPiyrda0+FFRptrWmoGguq1DJEuk5ZnNxgb1z/bsfiyBKU3hc2aq9kewAvY5oJIBIyOHWDvWHFrdGHFrdGhamp9qW19OlVDXQKjCx4yhwOW/v1UtUpReF13LWjz30UhQtLzTpgvdDWANEmAOAG5YnOTe5rqZZtlz6skLvvy0Uf6dVwH4ScTf8TMeC2hfZD3WRRslHZnomym0otQLXNDarQCQOy4cWzmM92cSMyutptT3yw+TRbqt4/Ure1F4UKV8UX2l+FtOzzTlsjG97wS4jkMstVPfG10tVLnnn6HcoqunopKlZblz9Ekee+0E1Dbaj6jmOxw5hYZb0cQzuyGfOTvVnRTUqlhY8fXqdvsuUXp0oprHJ58epp2FeReFlIMHpWjwOR8wSFPb7rJNek9NPPgfoe12gU2Oe7RoJPgFz7JqEXJ7I8ZCLlJRXU88qbSWhz8Rfl+AZNjhlr3rzb7Qvc+Jv4dDtR0tUVhL4mVbaStINM4AJy1BnjIW0+0bm04ezjpv+DP6Wt+8sl0uO922imCIDx2m8D8wu3pdTG+GVv1Ryb6HVLHToV3bWkW0yIEYwdNBnEHdrCv6JYuafgSuELoLiWcFLXW4UQPQVeYThRj9BV4v6fwWfY20tDatP334TrkWt5cQT8Vzu0ItRTWxLTpY1yzFl9oU8LQOAVSKwsEE5cUmzYsmprtD4Y4jUNJ8gsPYytyrezmztFB1SOu55BPIAED4lVtKlw5J9S3xYLarRXCAIAgCAIAgCAIAgPGtoKgdaazhEGo7QyMjGq8/e82yfmc6x5kzbs9eNOhUNSowvIb1IOh4+WSxVNQeWjamyMHlo27SX0LSWEYwAM2mMIPFsceazbZx4M3W940RD6ZEYgRIkSCJHEcQosETTRx3kfuz4eq3r94t6BZvXx+xJ3fdVWpTL6bC4MwgxrJ4DUpwSllohlCU5SlFdTVarO6m4se0tcIkHdIBHwIWjTTwyKUXF4ZNbCvIttODqHg8xgJ9QD4Kzon+8viSUe+it+1aqHXlVgzhbTB5HADHxXp6fdPe9kRa0y9WVBTHTLL7OGA3lZgRIxOPiKbiPIgHwUVvulDtNtaWePL7o9m2voPqU202HNztPxRoJ3ZkHwXE7QqnbWoQ8fmea0WFJyfRFIvKxGi/o3doNaTyJaCR4SuBfS6p8D3wjqVWKyPEjnptkgcSB5qKKy0jdvCyWiybP16Foxsza3MOGrgZ6pb6+EcuxToLab+JPkuvj5fz9PKi9TVbDhlyyd97VjWPR1GYWFm/tB2I8d0QQY1BXX73hxJcpJ/Qiqp4U8PJQK9ItcWncSF3oTU4qS6mWsGC3BM7H0Mdrpzo3E7vhp+ZCr6l4qZHa8RPT1yiiEBx3zaMFCq/Lq03kAnUhpgeJyWlkuGLZtBZkkQew9tptstOmajA+X9UuGLN5jLuVbT3VpKHEs+GeZvfJd40WhXCIIAgCAIAgCAIAgKlt9fZpUxRpmH1AcXFrNPAuOU8A5UNde4R4I7v7f38le+zCwjzdcgphAfR5c9fhvQF1te0FmFA06LiXsp4Kbn0ySQRBAMDDkBmd8aq27YKOI/DkXpXQUMR6LlyPPb1PU7yPQn5KCr3jPZyzd6L+C2bP7Rts1MNFEFxd1nzBc2MhMbj3jXLNb12qCxghrvVfLBD2+0dJUe/rdYyMTi5wG4FxzMDIcgFFJ5eSCTy2y5eze6zLrQ7TNjMu7EQfh5ro9n1b2P0RY08P+R5PtbaTUttpeZzrVBmZya4gCe4BehrWIo+haOPDRBeSIlblksns4qBt5WYkwMTh4upuA8yQFFb7pQ7TTelnj+80e6VD0lcAaU8z3/z0K5z9qfoeYj+3S295fYou09cPtVQjQEN/xAB+IK83rpqeok16fI6Wli41JM4rC8CrTLuyHsLp0gOEz4KvU0rIt7ZWfmS2JuDS3wz1hexPOnnG3dWbVGXVY0ZbtXZ8+tPiF1NIv2y5QvZIF73OOZLjpmSSp4xjFYisEzfiYLYE/sN/3bfyP9Aq2r/xkN/uFxv+/m2YARiqHMNmMuJO4arzus1sdOsbyfT8lCc+Eqlbae01DDXBs5QxoznmZK4s+0tTN4Tx6L+ckPHOTwiGvUPBPSkl2WbjJz5kqOlTleuN5a8XksUVSjelLpzNNIdUdyg1HOyWfEg1DzbL1PSNmLQfsjHVXCBMFxiGgkCT4L0mgm/00ZWP5+HQkrfs8zf/AK/Zpjpma8cvPTxUn67TZxxr5meOPiSLHgiQQQdCNCrSaayjcyWQEAQBAEBptdpbTY6o8w1rSSeQHxWspKMXJ7Iw3hZZ4zeNtdWqvqv7TjPIcAOQEBeesm5ycn1OdKTk8ssFx7MNr2fG/ExxcS12uJgAmGazOLzGqmrpUo5f9RZq06nDL5fwVu1NaHuFMksDjhLhBInIkbv5oq7xnkVZYzy2PjKLnBxa1xDc3EAkNB4kaeKYYSbNYKwYOK9uwPzfIqWr3jodm/5n6flHa1RlB7k7srs+bU84pFJvacNSYyaOfHl4KzptP3z57Ikqr435HqdmoNpsaxgDWtAAA3ALtxiorCLySSwiFvHZ6zBjooUuu/E+WA4iZzMjMyT3SeK0ulJJNPYv0am1yScnyXLnsV68Nk7J0bB0DQC5x6pIPVAAzBneclBLUWxxJS8fwdCrV28b9rbH1MB7NrMRSqUxUa7EDDX9WJnMmXDT3SDmrUL7XDnzbMPtSxSlGWMenP4dPmX2y2cMEanUneSd6xGPCjjWWObyeQutEkmNTOZk58TGfet5f/GdO23xy+n8HCX/AMt1P/5x+v8AJlSfLgI1IGvExwUX/jFS96x/JL+Sb/y22TSjUllrq3+F9z1+kzC0NkmABJ1McTxW8VhYOo3l5K1tBs3Te91cuficWyBEZNA4T7vFT/q51wSSRa08svhOG7tlGuqBzajgGlroIB0MxOXBZhrpTTTSJL3wL1OOrss1r3DpHQCYyEx3/sku0pLkokkFxJMn7o2VbQrCqyq4tAyaQM5BBlw3aHIbltZqXZDhaKU7XJYaKttNULrVVnc6B3ACPr4rxWvk3qZ5/vI51nvMjWuIMjIjeqexqm08o0W+qXRiJJ4kyV0dEm25P0OlosybnJ+R2WSyOqSGCYGeaoqMpttFKFU7ZPhRoLVpgiPqGCRue+alndLTLPeYdD3cDzVrTayeneVt1X92N4zcT0ym+QCNCAfNetTyslsyWQEAQBARu0VgdXs9SkwhrnAQTpk4GDG4xHiob63ZW4o0sjxRaR5Nb7uq0Thq03MPMZHucMj4FcKdc4PElgoSi47nylb6rcOGo8YZww4jDOscJWFOS2YU5LZnOTOZWDUsey162egx/S4i57g0iJbgyGfGJcY36KaqcYJ5LNFkIJ56/YjdobaK1d72uxNyDcohoGkbs5WlsuKWUR3T4ptogL27A/MPQrNW5b7N/wAr9PyjrpGWg8QPRRvcpWLhm15s9c2QtdF9mY2iR1GgPbEEOjMkczJnfmu5pZwdaUOhcqcXHkTaskpyXp/TPeFFd7pNp/fIC1vMNG4THjH0VGb2R060ubLDdv8ASZ+UK/V7iOXf/kl6m6qSGkgSYMDiVKt+ZDJtJ4PHqFlcXtpw4OJAiDIkgaar0UppR4uh4GumUpqvDzy6c18DdeFnLK9SmwZtqOwgCdDIgd0LWuSlWpPwN763C+UIrmm8JfNHrNleXMaXCHFoJHAkZiFwJJJtI9zW24pvfBovUfdnkR6qG33S1pn+4clzv6xHEen/ALUdT5k+qXspmm8h947w9FrZ7xJQ/wBtEpdzppt8vJT1v2SnesWMpu3NkDazagP9RuY5tgT4iPJef7XqUbVNf8l9v79CjaueSGtQa4B1Km4ADrE5if56rnSw1mKNrFGSzXFpLdkVVMv8l0KFwUN+rL1C4NO35NnYx5GhI4wYlcxPBy4ya2N1trMcQWMwCM+a2nKLfsrBJdOE2nCODfddXtU5Y0OGZcOG4ZxOfwW1T3j4kumnvDKSfVnLTs5c8UwQSXBoI0MmJWkYcc1BdXj8FZx9rB6xSZhAbwAHkvapYWC4ZLICAIAgCA1WmztqNLHtDmuEEHQrEoqSwzDSawzyna+622e0ljOw5oe0fhBJET3tPgQuFqqlXZwrbco2wUZYRDAE5ASToOJVciLJeuywpUzV6UNaGAw8Q5z8+qBlwHnyVidHCs5LNmn4VxZIGxWR9V4ZTbicZgZDQScyQAoVFyeEQRi5PCOO9aDhTlzXAHskggGCJg79dy2gmpItaLMb4+efsY2F00290eSxNe0aayPDdL5kldl4PoVG1WHNpzE5OG9p5FZrsdcuJEEZOLyj2hjwQCNCJHivRHSOe8x92fD1UV3uE1D9tFdtWoVCR1K9i00GYWtHAAeQXTisJI483mTZmsmpA1n/APUz/e0ecBVm/wBw6cIr9P8ABm/F/wBRPOPhC2z+4RcP7HwJUvHEKconJeVQGmQCN3qtLPdJtP8A5EcV1uh8ngfkoqveLWq9z4n29iC4EcPmlu5jSv2WiQu4fdt8fVS1+6Vr/wDIyi7YW3pLQQOzTGHx1d8cv0rzfad3eX4W0eXx6/x8Dn2vMiIp2l7WlgdDTqMs5yVBSaWEI2zjFxT5Mj6eb/Erp2+zp8eS/B07fZ02PJfg7qLwHAkYgDod65aeHk5cJKMk2snTbqLiBVwBrXRAB5fspJxfvYwmTXwk13uMJnGoisTWx4b9qZi4Ow/mj6Suh2Zw/qVxeDx6/wDWSSr3j0VeoLQQBAEAQBAEBQPaNdbsbbQJLMIY7+0gmDroZjvHNcrX1Pi7xbbFTUQeeIplKoWuDmmCCCDwIzGq56eOZXTw8o7bTfVeox7H1C5r3BzpAzLYiMuqMhkI0752dkmsNm7tnJNN7m3Z682Wd7qj6eN2HqZxhP7jKeE8VtXNQeWjNNig8tZPm2F7C0w5uIAUyMLohpOuGN2Q14BbTsU5JliNyndB+aK9dL+qRwPqtbVzJO0oYmpeK+xMXXd7q9VtJmrtTuaN5PILFdbslwooRi5PCPX6tpAybu8vBeiOkaK1dxaRxC1msxaN4PEkyLw9dnf6ZqiknOKOjKWIS9CWNpdx+C6ByzE2h3FARtonpQeJafj+yrTX7i+B0aXnTv0Ztf2/ELLX7hpCX7HwZ0qwUTCqMitZrMWSVNKabNdmbEyFHUsZyTamaljDyLSwmIEpam8YGmnGOU3g67NaC1oHLyUkc8JBY8zbR5rXDsTsc4pOKdZnNeLmpKTU988/U578zvs9MVKJDWNaWZ4icz8OHEwpYrihhLYuQiraWlFJrrkgaB63muhqlilr0+6LmqWKGvT7o7FyDjCUM5NtezOZGJpEiQtpRcdzedU4Y4ljJjQrFjmvaYc0gg8wkJuElKO6NE8Hqd3WsVaTKg0cJjgd48DIXsabVbWprqXIvKydKlMhAEAQBAEBrtFBr2lj2hzTqCJB8FiUVJYZhpPkzz2/9iajCX2frs1wT1xyH4h4yuVfoZRea+a8OpUsoa5xKlUplphwLTwIIPkVQaa5MrtYO+47nqWqpgp5AZucdGifieA38syJaaZWyxH5m8IObwi5H2eUS0g1auI7+rHlhnTmuguz4f8As/p/BajQotNPmjiZ7O6FOYr1JO6AsvQp7yf0JruK1JSe3kTd2XVSoAik2CdXEy50cT8hA5KzTRCpez8zWFcYbHcpjcxe4ASdEZlLLwiBvm/aFlLTWeGmC4CDmBrEBU40WSnGUFnDOtGp2KUUT7TIkb1cOQfUBz2ivTa5uMEk6ROXM+Ko6q5VziiauUlFpbHyra2Co1hHWI7U6HcI5j1Sd/DqVBmE5d20tjpV4iOG9r0FBocRiJMBswTzW0I5ZpY8ROiheVOt/TcDAEjhKzNNEVCxk5rRfLaVQMIyjrH8PDIDP91tCOVkXc2ddG0tqDEwyPLTktJLDJKvdRC7SXU6pFSm0ucMnNAzI3EcSPSOC4vaejlZiyCy9mv74f3Y1thnmitmw1f9qp/g76LiOi3/ANH8mQcL8CKo6jvC7FseKDR3ro8UJLyJX7FV/wBup/g76Lj9xb/6v5M4OGbaE0pNSiSCIGIEeUhZUZV+/F/FNE1U1XnijnPia8NWroHvjIQC6OS1ULLNk382aSlKe+WS1h2TrvIxgU275MmOQHzhXqey75v2vZX1MqqTLxd9jbRptpt0aN+p3knvK9DTVGqChHZFiKwsHSpTIQBAEAQBAEAQGm02VlQRUY144OaCPIrWUIyWJLJhpPczo0msaGsaGtGQAEADkBospJLCCWNjmtFp3N8/osmTlQBAEBG7Q2F9ezvpU3YHOLIOItybUa4jE3MS0EeK2i0nlktFirsUms/9FdsmyNctcKlrrtaSBDqja5iMy172DozmR1RwSXA2m4rl4cvzz+Jenrop+xFfb88y4Welga1oJIa0CSZJgRJO881qzmt5eTYhgjbwu51Rwc14blGYnTeMwqGq0bumpxlj4Z/JLCxRWGjZWu0OeKhc4EFpgRBw94JGnFSWaOM7FY28rHpyMKzCxg6rQwua5rXFpIIDhqOYCtoiZX37KYjL673HeS0Yj4klS975EfdeZupbOmm1woV3tc4tkug5NnIYcMa/BY7zO6M93jZnPR2Zec6tfvDGjX8zp9Fl2+BqqvFk1ddgFFmBrnO6xMuMnOOAGWS0lLLySRjwrB2ArU2O+z18WR19UBUf/j5kR07v8B9VU/SLxLX6l+Bc6TSAATJAEnjzVtFUyQBAEAQBAEAQBAEAQBAEAQBAR9WzEaZhAaSEAQBAEAAQH3CeCA+IAgCAIAgCAIAgCAIDpo2o6O04oDtCAIAgCAIAgCAIAgCAIAgCAIAgCAEIDA0m8B5ID50LfwjyQGQpjgPJAZIAgMH0wdQgOZ9j4HzQGh1Fw1BQGCAIAgCAIAgCAzZRcdAgJGm2ABwQGSAIAgCAIAgCAIAgCAIAgCAIAgCAIAgCAIAgCAIAgPhaDqgMDQadwQGJszeCA+fZW/woD6LK3h8UB9FnbwQGbWAaAIDJAEAQBAEAQBAEAQB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data:image/jpeg;base64,/9j/4AAQSkZJRgABAQAAAQABAAD/2wCEAAkGBxQTEhUTEhQWFhUXFhcbGBgYGB0dGRgbFxcaHBsdGhccHCggGB0lHBkYITEhJSksLi4uGCAzODMsNygtLisBCgoKDg0OGxAQGywkICQsLCwsLCwsLCwsLCwsLCwsLCwsLCwsLCwtLCwsLCwsLCwsLCwsLCwsLCwsLCwsLCwsLP/AABEIAMQBAQMBEQACEQEDEQH/xAAcAAEAAgMBAQEAAAAAAAAAAAAABQYCAwQHAQj/xABBEAABAwEFBAcFBwMDBAMAAAABAAIRAwQFEiExBkFRYRMiMnGBkbEHQqHB0RQjUnKC4fAzYpIVU7IkNKPxF0Nz/8QAGwEBAAIDAQEAAAAAAAAAAAAAAAMEAQIFBgf/xAA2EQACAgECAwUHBAICAgMAAAAAAQIDEQQxEiFBBRNRYXEiMoGRobHBFCPR8DPhQvEWUgZDU//aAAwDAQACEQMRAD8A9xQBAfHOAEnIDUo3gFcvW/SZbSMDe7ee7gOaoXanPKHzIpT8CDc4kyTJ4lU287kZ02C3OpOlpy3t3H9+akrtdbyjZPBcbJaW1GB7dCurCamsomTyblsZCAIAgCAIAgCAIAgCAIAgCAIAgCAIAgCAIAgCAIAgCA+EoCItW0FNphoL43iI8DvVWeqgnhczRzRDXjez6uXZb+EfM71VtvlPlsiNybI9QGoQBATmy9pIe6mdCJHePqPRW9JP2nEkrfQsq6BKfCUBzf6lRmOlpzwxt+qi7+rOOJfNGOJeJ1KUyEAQBAEAQBAEAQBAEAQBAEBpNrpzGNs8MQnylad7DOMr5mMo3LcyEAQBAEAQBAEBWtobzJJpN0HaPE8O7+d9DU3ZfAviRTl0INUyMIDCqyQRMSNRuQ2i8NM02OsTLXZPbrz4Ed6Mktgl7Udn/cHShCdV11cNVjiYAdmeRy+akpeJpm0dybv3aRlA4GjHUjTc3hiPyHwU+r7QhQ+FLMvt6m87FHkUm8L1q1iTUeYOWEGG5f26ea8/dqrbnmb+HT5Fdyb3OJV8GC+bD2hzqDg4yGPhvIQDHxXpOybJSpafR4XyRYqfIsa6hKEAQBAEAQBAEAQBAEBHXteraIgZvOjfmeXqqup1Maljd+BrKWCq2u31Khl7ieQyA8Fx7L52P2mQttnMojBI3TebqThJJp7xw5jgrOm1Mqpc37PU2jLBcgV3ic+oAgCAIAgCAoFRxJJOpJnv3rittvmVjFYAQHD9tLKhZVEAn7t47Jn3XH3XSfHJCXu045j8V/ehutbDk9vabu4jePpzRCuS5xls/o+jN7XAgEaFCNrDwzTbK+FvM6fVQX293HluzVvBEucSZJknUnUrlNtvLNDEOnwWZQccZ68zaUHHGeqyfVqaFn2GtzGPqU3kDGAWkmBLZkd+fwXY7IvjCUoS5Z2+BNVJLkXhegLAQBAEAQBAEAQBAEBz2+1CkwvO7QcTuCiutVcHJmG8Io9orF7i5xkk5/zgvPzm5ycpbkDeTWtTAQBASNhvmpTAbIc0bnbu46+qtVauytY3XmbKbRZrtvJtYZZOGrTu7uI5rrUaiNy5b+BLGSZ2qc2CAIAgCArl83K7EX0hIOZbvB5DgqN+neeKJFKHVEO6x1Bqx4/SfoqrrmujNMM0rQwY1KYcC1wBB1BEg94KGU2nlHH0NVh+7cHtnsvJBaMshUEyO8HvQk4oS95Yfiv4Pt1Odhc1zcJa8iJnI5iD4rLNr8NqS6r/AEar07Q7vmubrfeXoVZHGqZqYN7R5wVNLnVF+Da/JPLnVF+Da/JjaLQ1kYvecAI1JK0hBzzjpzNIVynnHRZNq0IydufaerShryajMsiesPyu+R4bl0dN2lbVyl7S+q9H/P0JY2Nbl7sNrbVptqM7LhlOusGfEL0dVsbYKcdmWE8rJvUhkIAgCAIAgCAICtbU2sEtpg9nN3fuHlPmuT2ham1BdNyKx9CAXOIwgCAIAgNlnrFjg5pgjRbQm4SUo7oyngvVjtAqMa8aEeR3jwK9DVYrIKS6k6eUblIZCAIAgCAICm33ZsFZ3B3WHj+8rlaiHDNkElhnAoTUIDlpmKrxxa0+Uj6LPQmlzqT8G1+TfaLtqVWl1Npdg1j4gcToYVfUaadseKCzghcW9iEXJIjCplB4fNT0+0nDx29UT0+0nDx29Uc9lbjd0p3iGcm8f1a90LFj4Y92vj6/6M2Pgj3a+Pr/AKOtQlcm7h2cfX6zpZTyzjN35eUe9p35x0NH2fO/2pco/f0/kkhW5F/stnbTY1jRDWgAeC9LXCNcVGOyLKWFg2rcyEAQBAEAQBARt/W40qfV7TjAPDif5xVXWXOqHLdms3hFNXCIAgBMIZXMwoPJa0nUgHzWZLDwbTSjJpGawaBAEBb9mmEURO9xI7v4F29DFqrmTQ2Oq13jTp5OOfAZn6DxU1mohXyb5iVkY7nG2/W4gC0hvGc/JV1ro8W3Ij79Z2JYFXic+oAgCA5rfYm1W4XeBGo7lHZXGawzDWSqXhdj6XazbucNPHgVzbaZV77ELi0cSiNTkriK1IzAcejJOgxHInxz8FtFZeCzUuOEofE9GslnFNoY3QfHmV14QUVhGEsFZ2g2VxE1LOACdWaAni06Du0XI1vZnE+Onfw/ginV1RSrwsNXE2h0dQPeTlhdJY3tkQM9wkcVy69PbCTbi8rbk9/yZpi45njb79CRoXJaHZNovHeMP/KFrHR6ie0H8eX3wQ8En0LLcuyIbD7R1j+Adn9R97u0711tL2Uo4ldzfh0+Pj9vUljV4lrXZJggCAIAgCAIAgCAiNp7OXUsQ9wye45H5Klr4OVeV0NJrkVJcUhOS3Wzooc5pNOOs4Zlh4lupbzE9y2SySV18fJb/f8A2fbXWBpEtIIcIBBkHFlqswXtG1MX3iz05/LmdQEZLQizkxZUBJAIJbkRwkTn4JgNNczJDBtpUZ109Vso5NJTwTf+s1IgBo7hp3CYV/8AWWYwsIz30iOcZMnMlVW882RBYMFiuG0YqeE6tMeB0+Y8F1tHZxQ4X0LdMsxwSatkwQBAEB8c0EQcwgIu0XBSdmJb3HLyKrS0sHtyNHBEdfuzzPstTACajRiad/VMwAI1AI8VrLTRjB43JqMQmiS2bvP7RZ2VPe7LvzN189fFT1T445M2Q4ZYJRSEZVNl6/2m12u1ZmmxwoUcWoDBNWBOjnYTxgDhAgrfHKUvgvyTWLhio/FlrU5CEB4X7e2W2lbLPaKD63RNpBzcBdhpPpuJc4gZDJzese45ALSVkYtJvDe3mMHZsDt1fNoLa1WjSrWUua1xgU3kSWudTMgOwnMgjPDAgrSd8IPDZLCic1lI9oUxEEAQBAUX2h39a6f3NkpVB1QX1miTBkYWDWdJdu+Kp6q+UPZjudLRaaE/bm/h/JVdlNorXZbYyzVXGo2pVpsc2o8uLceEAseSYIDgSNDEZHNVqNROM1F88lvVaaudbmlhpPY9kXVOEfHCRB0KNZBS72u51F3FhPVPyPNcDUad1S8uhBKODgVc1Ie8LvDC19MlgxjEwdh0nXD7p7lNXLLwy5RY5NqXPk+fU7LytuCGMzqvyY31c7+0aqOMc83sQV18XN7Lc2XfZOjaGgySZc46ucdSsN5ZrZPief7gkqdIDvW6jgrylk2rY0CAIAgO+5a2GqBudl9Pj6qzpJ8NiXiS0yxIsy7BcCAIAgCAIAgKRddQ2G2uovyo1jLCTkNcO/8AQf0lU4PurOF7MtS/chxLdE9then2ax1qmLC7AWsO/G4Q2PHPuBVi6fBBshqjxTSNWw13dBYaDM5LA9064qnWOoERMRy36rFEeGtIXS4ptm6/756ABrQDUOgIMRxMeipdoa9aZJRWZPZFvRaLv3mXKKOC7L/q4mtrU+qSBjgiMWQkaa5btVV0vaOo4lG+GE+u2M7fUtajs+rhcqpc10323Pu3WylO30mYoFSi8PY5wJbGJpexzQRiY8NAI7jBiF2ppcLycmv3llZ5nDYrG1gbSoswtzhrAA1u/Ju4a6DiuMlKcvFnYfDCL6IuYXbRxGfUAQBAQG0VIhzXy4gjDpkCJO4SJz1MZKjrI7SOloJcnH4kHY7ppm00KjshTeXQZOJxphjSSTMjCzPlxzVehrvE5Fq/i7pqJecQ4hdY4ZkgNdeg17S1wkHctZwjNcMlyMNZKxeVwvYZpy9vD3h9fBci/Qyg8w5r6kUoNbFXvyehcW9oEEDnMfNVaveJtL/kS9TK77EGk1CcVR4GJx/4tHutHD4rWUuhHZY37OyRKWenvKzFdStOXQ6FuRnBeFd3SUqTDDnuLnHIxTZm7XiSGzzWUTVxXDKcun3e38nesEIQBAbbJPSMjXE31UlWeNY8UbR95FwXdL4QBAEAQBAEBD7T3KLTSgQKjc2O57wd8H1g7lFdXxx8ySqzgZQrbb6ltbZbFUa4n7Q0PMasaCDi3hwGKTyzVTjdijW/EtcCg3NeB6o1sCBoF0CiVu/roYanSB5DzBLSJBiAPy6Lk6nsyFt6sjLEuTw+aePtsdKntF0UNTj7K5ZW6z99zjvzFTphxyYAXEkgjCyHTvcdPjvTWxtfDXGO7X0eSzo5VzeU88unnyJEXw99MBzWtc5oxRukZwpLNXJpxSK60kIyzk0v2gZZ6bQ5hcS4NaGkYnOecgAfroFvpbeXDjbLyZnpJWybT/qLIx4IBGYKvJprKOY008MyWTAQBAVzabaRtA9EGCo+JIPZbOk8TyU1en7xe1sRTv7t+zuVyntA6qfvAMUZRkOQhRXdmOyzKlyLOn7SVcOFx5/cgbTVxuLiAJXSprVVaguhzLrXbY5vqdV23vVouDmPdA1aSS0jgRppv1WZ1xkuaMRnKL5HqN3Wxtam2q3RwnPUbiPAyFzZRcXhl6MuJZR0rU2IbaixtNmruDG4sDjMCchJM9wUFtceFywsm9WONGdw2Zhs1FxY3EaTJOESZYJzhK6oOCeFt4GLIriZzVbjdnhIjOBnPJU5aGXPDKbofQinNgkHUZFUmsPDISHfbGtr1XEEuaGU2NGplvSOgbu02T/byWUsotQplOCS5Lm2/p+DtsQqGXVDrEMA7PjqSjx0Ire7Xsw6dfE11r2ph4pgl7yeywYiOboyaBzWMCNE3HifJefI7lghJu4rD/8AY79P1XR0dH/2P4FmmH/Jk0ugWAgCAIAgCAIAgKVd+CpfNYMaIo0wSREdI4AGc8zDjpvBnnVik73jovqWW2qVnqXVWisQt7nr/pHzWsq5ZU4dDT9TWuKi14UlyfqVXbahUfYqopklwDchqWhwLgPCT3SsLu5Xqx8vJ+J0exOKiarsw45eJLb4/gpd07dPpUOjewPe0AUyTuz7UaxkOazd2dGdnEnhPf8A0eks0SlPKeF1Nmzd7VLZb6bq0EMa8saBDWdXd8Mzy5LXU0Qo07UOuM+ZrfVGmlqPXGT2m6h902efqVppl+0jy2pf7rOtTkAQBAeS308utNY6npXgdwcQPgAupWsQXoc6fOTONj40jdu4GfBbmp23fd4qNJJiDHw4futksmyWTC2WAsBcDLQ/AeM4Q70nyWjaUuEOPLJa/Z5bZbUok6EPb3HIxwggH9SqaqPNSLGnlyaLiqhZODaD/tbR/wDjV/4FR2+5L0ZvX769TDZp4NkoEf7TB4tEH4gpV7i9BZ77JJSGhStqLQW1nMogPqOAMe6ycped2kxrmuTqoJWtkTpWeOfKP1foQthuyswucX0sb3S52BzjwyJeABAG5V3JC3UQmlFJ4XTP+vybjc4f/Xq1Kv8AaTgYe9jIB7jO/itckf6jh9yKX1fzefoSFCi1jcLGhrRoGgAeQWCGUnJ5byzMoalzoiGgDgPRd+KwkjoLYzWxkIAgCAIAgNP2pmLBjbjicOIYomNNdVrxLOM8zGVnBuWxkpns6+8fbrRqalqc2d+Gnm2RoMqirafm5S8yxfyUY+Rc1ZK5EX3icQGsOQJLoyjv8FDOdvFwV9epv3OncO+u58OeXj/fl4kd9l6gdimSRh175UGo03Dh8Tb8WT6DV97F4jFLol09SqXrsNZn9gGk4nVpkH9BPpCQ1t1b9rmv71O5VrrF5+pjsbs06yOqmpgcXYAxzZkAYsYzAiTg8ljWauN0Uo5M6nUd7w488/TH5PULIzCxo4NHordUeGCXkebtlxTb8yuX5tMWPdTpAS3IuPEagD4SuFr+2HXN11Lbr5nX0fZinFWWPfodVwXzVrOLalOBnDgCAI3Gde9W+z9bffJqyGF0f45/cg1ujqpinCXwJq0FwacAl0ZA8V144zz2OW845HnliuN7Xuq1DLGNe9xzmQ0kZDn6K9K2EliDyVe4nB5mivBTlc32e1vZOExPKfVZTwZTwW3Z6wC0WR2PUV3P7yGAcuKqW293ZxYzyLNUO8jh+JNXBYWMJLRBHDLXkMtyqvVTtWHyRcnpo1YwTS0NDTbR92+fwO9CsS2MrciNiKhNipTuxDye4KLTvNaJL17bN1tt7qjzQsx6wjpKmRFIGch+J+WQ3alZlJt8Mfi/D/ZiMUlxS/7N1nuakymacEyZc8mXud+Jzt5WJUQlHhf+yOz9zcj7Rcbx2CHDhofoqM9FNe68lWVD6HG+wVRqx3gJ9FA6LFvFkbrkuhiLHU/23/4laqmx/wDF/IxwS8DvsNzuJBqdUDdvP0VqnRybzPkiWFL6lgXTLQQBAEAQGm12plNpfUcGtGpJ/knktZSUVmTMNpLLPNNotrKtcltMmnSnIDJzubiPQeMrj36uVjxHkvqUrLnLktiuMcQQQYIMgjUEaEHiqe3MhPUrov8A6WxPrHN9Km/GJiXMZMzuxa8vBd2i/vKuJ7rc6NEuNI5/ZjSi7qJmcRqO/wDI4eOi20y/aRZ1D/cZalOQnxzZEHQoYaTWGeW+1KzuNax2agXB73udlMgy1rCCM8uuVPGfsty2R1uwtNTRG21rpjn4b4+xF+0i3upMs9na9xe37xzyevIBa0yIgmX/AAVfRwUnKTXLY6vZ9am5Ta5beRl7PNpqta007NaDja4OwuPaloLszvBAI46ZpfoKveXLy6GO0KFVU7If3oeyrJ5YgLzuIOrGsIjVwJIzG8cdBkea5V/ZsZajv/mvNdV/B1NPr3Grun8H69P9mVgokvaBjgdYukQf7TnJGfBXa88RFfhQJuoJBHIqd7FGLw0yu3jaGsslfF7zcI5l4IH85FNIsz5E2ueInna7BxQgLzsPXH2Wq3eHk/5NAHoVz9ZyefIv6Pm0vMsN1U4aTxPoqdS5ZLuplmSR3KUrGu0tJY4DUtIHiFh7GVued7OXjVNEWSziKr3uLn7mMhoJHPn5ZnKjVOXDwR3LlkVxccti/XdYWUaYpsEAane47yeJKuxiorCKkpOTyzqWxqEAQBAEAQBAEAQFE2z2pqMqGhQdhwjrvGbpOcD8MDfrnuhczV6qUZcEPiyrda0+FFRptrWmoGguq1DJEuk5ZnNxgb1z/bsfiyBKU3hc2aq9kewAvY5oJIBIyOHWDvWHFrdGHFrdGhamp9qW19OlVDXQKjCx4yhwOW/v1UtUpReF13LWjz30UhQtLzTpgvdDWANEmAOAG5YnOTe5rqZZtlz6skLvvy0Uf6dVwH4ScTf8TMeC2hfZD3WRRslHZnomym0otQLXNDarQCQOy4cWzmM92cSMyutptT3yw+TRbqt4/Ure1F4UKV8UX2l+FtOzzTlsjG97wS4jkMstVPfG10tVLnnn6HcoqunopKlZblz9Ekee+0E1Dbaj6jmOxw5hYZb0cQzuyGfOTvVnRTUqlhY8fXqdvsuUXp0oprHJ58epp2FeReFlIMHpWjwOR8wSFPb7rJNek9NPPgfoe12gU2Oe7RoJPgFz7JqEXJ7I8ZCLlJRXU88qbSWhz8Rfl+AZNjhlr3rzb7Qvc+Jv4dDtR0tUVhL4mVbaStINM4AJy1BnjIW0+0bm04ezjpv+DP6Wt+8sl0uO922imCIDx2m8D8wu3pdTG+GVv1Ryb6HVLHToV3bWkW0yIEYwdNBnEHdrCv6JYuafgSuELoLiWcFLXW4UQPQVeYThRj9BV4v6fwWfY20tDatP334TrkWt5cQT8Vzu0ItRTWxLTpY1yzFl9oU8LQOAVSKwsEE5cUmzYsmprtD4Y4jUNJ8gsPYytyrezmztFB1SOu55BPIAED4lVtKlw5J9S3xYLarRXCAIAgCAIAgCAIAgPGtoKgdaazhEGo7QyMjGq8/e82yfmc6x5kzbs9eNOhUNSowvIb1IOh4+WSxVNQeWjamyMHlo27SX0LSWEYwAM2mMIPFsceazbZx4M3W940RD6ZEYgRIkSCJHEcQosETTRx3kfuz4eq3r94t6BZvXx+xJ3fdVWpTL6bC4MwgxrJ4DUpwSllohlCU5SlFdTVarO6m4se0tcIkHdIBHwIWjTTwyKUXF4ZNbCvIttODqHg8xgJ9QD4Kzon+8viSUe+it+1aqHXlVgzhbTB5HADHxXp6fdPe9kRa0y9WVBTHTLL7OGA3lZgRIxOPiKbiPIgHwUVvulDtNtaWePL7o9m2voPqU202HNztPxRoJ3ZkHwXE7QqnbWoQ8fmea0WFJyfRFIvKxGi/o3doNaTyJaCR4SuBfS6p8D3wjqVWKyPEjnptkgcSB5qKKy0jdvCyWiybP16Foxsza3MOGrgZ6pb6+EcuxToLab+JPkuvj5fz9PKi9TVbDhlyyd97VjWPR1GYWFm/tB2I8d0QQY1BXX73hxJcpJ/Qiqp4U8PJQK9ItcWncSF3oTU4qS6mWsGC3BM7H0Mdrpzo3E7vhp+ZCr6l4qZHa8RPT1yiiEBx3zaMFCq/Lq03kAnUhpgeJyWlkuGLZtBZkkQew9tptstOmajA+X9UuGLN5jLuVbT3VpKHEs+GeZvfJd40WhXCIIAgCAIAgCAIAgKlt9fZpUxRpmH1AcXFrNPAuOU8A5UNde4R4I7v7f38le+zCwjzdcgphAfR5c9fhvQF1te0FmFA06LiXsp4Kbn0ySQRBAMDDkBmd8aq27YKOI/DkXpXQUMR6LlyPPb1PU7yPQn5KCr3jPZyzd6L+C2bP7Rts1MNFEFxd1nzBc2MhMbj3jXLNb12qCxghrvVfLBD2+0dJUe/rdYyMTi5wG4FxzMDIcgFFJ5eSCTy2y5eze6zLrQ7TNjMu7EQfh5ro9n1b2P0RY08P+R5PtbaTUttpeZzrVBmZya4gCe4BehrWIo+haOPDRBeSIlblksns4qBt5WYkwMTh4upuA8yQFFb7pQ7TTelnj+80e6VD0lcAaU8z3/z0K5z9qfoeYj+3S295fYou09cPtVQjQEN/xAB+IK83rpqeok16fI6Wli41JM4rC8CrTLuyHsLp0gOEz4KvU0rIt7ZWfmS2JuDS3wz1hexPOnnG3dWbVGXVY0ZbtXZ8+tPiF1NIv2y5QvZIF73OOZLjpmSSp4xjFYisEzfiYLYE/sN/3bfyP9Aq2r/xkN/uFxv+/m2YARiqHMNmMuJO4arzus1sdOsbyfT8lCc+Eqlbae01DDXBs5QxoznmZK4s+0tTN4Tx6L+ckPHOTwiGvUPBPSkl2WbjJz5kqOlTleuN5a8XksUVSjelLpzNNIdUdyg1HOyWfEg1DzbL1PSNmLQfsjHVXCBMFxiGgkCT4L0mgm/00ZWP5+HQkrfs8zf/AK/Zpjpma8cvPTxUn67TZxxr5meOPiSLHgiQQQdCNCrSaayjcyWQEAQBAEBptdpbTY6o8w1rSSeQHxWspKMXJ7Iw3hZZ4zeNtdWqvqv7TjPIcAOQEBeesm5ycn1OdKTk8ssFx7MNr2fG/ExxcS12uJgAmGazOLzGqmrpUo5f9RZq06nDL5fwVu1NaHuFMksDjhLhBInIkbv5oq7xnkVZYzy2PjKLnBxa1xDc3EAkNB4kaeKYYSbNYKwYOK9uwPzfIqWr3jodm/5n6flHa1RlB7k7srs+bU84pFJvacNSYyaOfHl4KzptP3z57Ikqr435HqdmoNpsaxgDWtAAA3ALtxiorCLySSwiFvHZ6zBjooUuu/E+WA4iZzMjMyT3SeK0ulJJNPYv0am1yScnyXLnsV68Nk7J0bB0DQC5x6pIPVAAzBneclBLUWxxJS8fwdCrV28b9rbH1MB7NrMRSqUxUa7EDDX9WJnMmXDT3SDmrUL7XDnzbMPtSxSlGWMenP4dPmX2y2cMEanUneSd6xGPCjjWWObyeQutEkmNTOZk58TGfet5f/GdO23xy+n8HCX/AMt1P/5x+v8AJlSfLgI1IGvExwUX/jFS96x/JL+Sb/y22TSjUllrq3+F9z1+kzC0NkmABJ1McTxW8VhYOo3l5K1tBs3Te91cuficWyBEZNA4T7vFT/q51wSSRa08svhOG7tlGuqBzajgGlroIB0MxOXBZhrpTTTSJL3wL1OOrss1r3DpHQCYyEx3/sku0pLkokkFxJMn7o2VbQrCqyq4tAyaQM5BBlw3aHIbltZqXZDhaKU7XJYaKttNULrVVnc6B3ACPr4rxWvk3qZ5/vI51nvMjWuIMjIjeqexqm08o0W+qXRiJJ4kyV0dEm25P0OlosybnJ+R2WSyOqSGCYGeaoqMpttFKFU7ZPhRoLVpgiPqGCRue+alndLTLPeYdD3cDzVrTayeneVt1X92N4zcT0ym+QCNCAfNetTyslsyWQEAQBARu0VgdXs9SkwhrnAQTpk4GDG4xHiob63ZW4o0sjxRaR5Nb7uq0Thq03MPMZHucMj4FcKdc4PElgoSi47nylb6rcOGo8YZww4jDOscJWFOS2YU5LZnOTOZWDUsey162egx/S4i57g0iJbgyGfGJcY36KaqcYJ5LNFkIJ56/YjdobaK1d72uxNyDcohoGkbs5WlsuKWUR3T4ptogL27A/MPQrNW5b7N/wAr9PyjrpGWg8QPRRvcpWLhm15s9c2QtdF9mY2iR1GgPbEEOjMkczJnfmu5pZwdaUOhcqcXHkTaskpyXp/TPeFFd7pNp/fIC1vMNG4THjH0VGb2R060ubLDdv8ASZ+UK/V7iOXf/kl6m6qSGkgSYMDiVKt+ZDJtJ4PHqFlcXtpw4OJAiDIkgaar0UppR4uh4GumUpqvDzy6c18DdeFnLK9SmwZtqOwgCdDIgd0LWuSlWpPwN763C+UIrmm8JfNHrNleXMaXCHFoJHAkZiFwJJJtI9zW24pvfBovUfdnkR6qG33S1pn+4clzv6xHEen/ALUdT5k+qXspmm8h947w9FrZ7xJQ/wBtEpdzppt8vJT1v2SnesWMpu3NkDazagP9RuY5tgT4iPJef7XqUbVNf8l9v79CjaueSGtQa4B1Km4ADrE5if56rnSw1mKNrFGSzXFpLdkVVMv8l0KFwUN+rL1C4NO35NnYx5GhI4wYlcxPBy4ya2N1trMcQWMwCM+a2nKLfsrBJdOE2nCODfddXtU5Y0OGZcOG4ZxOfwW1T3j4kumnvDKSfVnLTs5c8UwQSXBoI0MmJWkYcc1BdXj8FZx9rB6xSZhAbwAHkvapYWC4ZLICAIAgCA1WmztqNLHtDmuEEHQrEoqSwzDSawzyna+622e0ljOw5oe0fhBJET3tPgQuFqqlXZwrbco2wUZYRDAE5ASToOJVciLJeuywpUzV6UNaGAw8Q5z8+qBlwHnyVidHCs5LNmn4VxZIGxWR9V4ZTbicZgZDQScyQAoVFyeEQRi5PCOO9aDhTlzXAHskggGCJg79dy2gmpItaLMb4+efsY2F00290eSxNe0aayPDdL5kldl4PoVG1WHNpzE5OG9p5FZrsdcuJEEZOLyj2hjwQCNCJHivRHSOe8x92fD1UV3uE1D9tFdtWoVCR1K9i00GYWtHAAeQXTisJI483mTZmsmpA1n/APUz/e0ecBVm/wBw6cIr9P8ABm/F/wBRPOPhC2z+4RcP7HwJUvHEKconJeVQGmQCN3qtLPdJtP8A5EcV1uh8ngfkoqveLWq9z4n29iC4EcPmlu5jSv2WiQu4fdt8fVS1+6Vr/wDIyi7YW3pLQQOzTGHx1d8cv0rzfad3eX4W0eXx6/x8Dn2vMiIp2l7WlgdDTqMs5yVBSaWEI2zjFxT5Mj6eb/Erp2+zp8eS/B07fZ02PJfg7qLwHAkYgDod65aeHk5cJKMk2snTbqLiBVwBrXRAB5fspJxfvYwmTXwk13uMJnGoisTWx4b9qZi4Ow/mj6Suh2Zw/qVxeDx6/wDWSSr3j0VeoLQQBAEAQBAEBQPaNdbsbbQJLMIY7+0gmDroZjvHNcrX1Pi7xbbFTUQeeIplKoWuDmmCCCDwIzGq56eOZXTw8o7bTfVeox7H1C5r3BzpAzLYiMuqMhkI0752dkmsNm7tnJNN7m3Z682Wd7qj6eN2HqZxhP7jKeE8VtXNQeWjNNig8tZPm2F7C0w5uIAUyMLohpOuGN2Q14BbTsU5JliNyndB+aK9dL+qRwPqtbVzJO0oYmpeK+xMXXd7q9VtJmrtTuaN5PILFdbslwooRi5PCPX6tpAybu8vBeiOkaK1dxaRxC1msxaN4PEkyLw9dnf6ZqiknOKOjKWIS9CWNpdx+C6ByzE2h3FARtonpQeJafj+yrTX7i+B0aXnTv0Ztf2/ELLX7hpCX7HwZ0qwUTCqMitZrMWSVNKabNdmbEyFHUsZyTamaljDyLSwmIEpam8YGmnGOU3g67NaC1oHLyUkc8JBY8zbR5rXDsTsc4pOKdZnNeLmpKTU988/U578zvs9MVKJDWNaWZ4icz8OHEwpYrihhLYuQiraWlFJrrkgaB63muhqlilr0+6LmqWKGvT7o7FyDjCUM5NtezOZGJpEiQtpRcdzedU4Y4ljJjQrFjmvaYc0gg8wkJuElKO6NE8Hqd3WsVaTKg0cJjgd48DIXsabVbWprqXIvKydKlMhAEAQBAEBrtFBr2lj2hzTqCJB8FiUVJYZhpPkzz2/9iajCX2frs1wT1xyH4h4yuVfoZRea+a8OpUsoa5xKlUplphwLTwIIPkVQaa5MrtYO+47nqWqpgp5AZucdGifieA38syJaaZWyxH5m8IObwi5H2eUS0g1auI7+rHlhnTmuguz4f8As/p/BajQotNPmjiZ7O6FOYr1JO6AsvQp7yf0JruK1JSe3kTd2XVSoAik2CdXEy50cT8hA5KzTRCpez8zWFcYbHcpjcxe4ASdEZlLLwiBvm/aFlLTWeGmC4CDmBrEBU40WSnGUFnDOtGp2KUUT7TIkb1cOQfUBz2ivTa5uMEk6ROXM+Ko6q5VziiauUlFpbHyra2Co1hHWI7U6HcI5j1Sd/DqVBmE5d20tjpV4iOG9r0FBocRiJMBswTzW0I5ZpY8ROiheVOt/TcDAEjhKzNNEVCxk5rRfLaVQMIyjrH8PDIDP91tCOVkXc2ddG0tqDEwyPLTktJLDJKvdRC7SXU6pFSm0ucMnNAzI3EcSPSOC4vaejlZiyCy9mv74f3Y1thnmitmw1f9qp/g76LiOi3/ANH8mQcL8CKo6jvC7FseKDR3ro8UJLyJX7FV/wBup/g76Lj9xb/6v5M4OGbaE0pNSiSCIGIEeUhZUZV+/F/FNE1U1XnijnPia8NWroHvjIQC6OS1ULLNk382aSlKe+WS1h2TrvIxgU275MmOQHzhXqey75v2vZX1MqqTLxd9jbRptpt0aN+p3knvK9DTVGqChHZFiKwsHSpTIQBAEAQBAEAQGm02VlQRUY144OaCPIrWUIyWJLJhpPczo0msaGsaGtGQAEADkBospJLCCWNjmtFp3N8/osmTlQBAEBG7Q2F9ezvpU3YHOLIOItybUa4jE3MS0EeK2i0nlktFirsUms/9FdsmyNctcKlrrtaSBDqja5iMy172DozmR1RwSXA2m4rl4cvzz+Jenrop+xFfb88y4Welga1oJIa0CSZJgRJO881qzmt5eTYhgjbwu51Rwc14blGYnTeMwqGq0bumpxlj4Z/JLCxRWGjZWu0OeKhc4EFpgRBw94JGnFSWaOM7FY28rHpyMKzCxg6rQwua5rXFpIIDhqOYCtoiZX37KYjL673HeS0Yj4klS975EfdeZupbOmm1woV3tc4tkug5NnIYcMa/BY7zO6M93jZnPR2Zec6tfvDGjX8zp9Fl2+BqqvFk1ddgFFmBrnO6xMuMnOOAGWS0lLLySRjwrB2ArU2O+z18WR19UBUf/j5kR07v8B9VU/SLxLX6l+Bc6TSAATJAEnjzVtFUyQBAEAQBAEAQBAEAQBAEAQBAR9WzEaZhAaSEAQBAEAAQH3CeCA+IAgCAIAgCAIAgCAIDpo2o6O04oDtCAIAgCAIAgCAIAgCAIAgCAIAgCAEIDA0m8B5ID50LfwjyQGQpjgPJAZIAgMH0wdQgOZ9j4HzQGh1Fw1BQGCAIAgCAIAgCAzZRcdAgJGm2ABwQGSAIAgCAIAgCAIAgCAIAgCAIAgCAIAgCAIAgCAIAgPhaDqgMDQadwQGJszeCA+fZW/woD6LK3h8UB9FnbwQGbWAaAIDJAEAQBAEAQBAEAQB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4" name="AutoShape 16" descr="data:image/jpeg;base64,/9j/4AAQSkZJRgABAQAAAQABAAD/2wCEAAkGBxQTEhUTEhQWFhUXFhcbGBgYGB0dGRgbFxcaHBsdGhccHCggGB0lHBkYITEhJSksLi4uGCAzODMsNygtLisBCgoKDg0OGxAQGywkICQsLCwsLCwsLCwsLCwsLCwsLCwsLCwsLCwtLCwsLCwsLCwsLCwsLCwsLCwsLCwsLCwsLP/AABEIAMQBAQMBEQACEQEDEQH/xAAcAAEAAgMBAQEAAAAAAAAAAAAABQYCAwQHAQj/xABBEAABAwEFBAcFBwMDBAMAAAABAAIRAwQFEiExBkFRYRMiMnGBkbEHQqHB0RQjUnKC4fAzYpIVU7IkNKPxF0Nz/8QAGwEBAAIDAQEAAAAAAAAAAAAAAAMEAQIFBgf/xAA2EQACAgECAwUHBAICAgMAAAAAAQIDEQQxEiFBBRNRYXEiMoGRobHBFCPR8DPhQvEWUgZDU//aAAwDAQACEQMRAD8A9xQBAfHOAEnIDUo3gFcvW/SZbSMDe7ee7gOaoXanPKHzIpT8CDc4kyTJ4lU287kZ02C3OpOlpy3t3H9+akrtdbyjZPBcbJaW1GB7dCurCamsomTyblsZCAIAgCAIAgCAIAgCAIAgCAIAgCAIAgCAIAgCAIAgCA+EoCItW0FNphoL43iI8DvVWeqgnhczRzRDXjez6uXZb+EfM71VtvlPlsiNybI9QGoQBATmy9pIe6mdCJHePqPRW9JP2nEkrfQsq6BKfCUBzf6lRmOlpzwxt+qi7+rOOJfNGOJeJ1KUyEAQBAEAQBAEAQBAEAQBAEBpNrpzGNs8MQnylad7DOMr5mMo3LcyEAQBAEAQBAEBWtobzJJpN0HaPE8O7+d9DU3ZfAviRTl0INUyMIDCqyQRMSNRuQ2i8NM02OsTLXZPbrz4Ed6Mktgl7Udn/cHShCdV11cNVjiYAdmeRy+akpeJpm0dybv3aRlA4GjHUjTc3hiPyHwU+r7QhQ+FLMvt6m87FHkUm8L1q1iTUeYOWEGG5f26ea8/dqrbnmb+HT5Fdyb3OJV8GC+bD2hzqDg4yGPhvIQDHxXpOybJSpafR4XyRYqfIsa6hKEAQBAEAQBAEAQBAEBHXteraIgZvOjfmeXqqup1Maljd+BrKWCq2u31Khl7ieQyA8Fx7L52P2mQttnMojBI3TebqThJJp7xw5jgrOm1Mqpc37PU2jLBcgV3ic+oAgCAIAgCAoFRxJJOpJnv3rittvmVjFYAQHD9tLKhZVEAn7t47Jn3XH3XSfHJCXu045j8V/ehutbDk9vabu4jePpzRCuS5xls/o+jN7XAgEaFCNrDwzTbK+FvM6fVQX293HluzVvBEucSZJknUnUrlNtvLNDEOnwWZQccZ68zaUHHGeqyfVqaFn2GtzGPqU3kDGAWkmBLZkd+fwXY7IvjCUoS5Z2+BNVJLkXhegLAQBAEAQBAEAQBAEBz2+1CkwvO7QcTuCiutVcHJmG8Io9orF7i5xkk5/zgvPzm5ycpbkDeTWtTAQBASNhvmpTAbIc0bnbu46+qtVauytY3XmbKbRZrtvJtYZZOGrTu7uI5rrUaiNy5b+BLGSZ2qc2CAIAgCArl83K7EX0hIOZbvB5DgqN+neeKJFKHVEO6x1Bqx4/SfoqrrmujNMM0rQwY1KYcC1wBB1BEg94KGU2nlHH0NVh+7cHtnsvJBaMshUEyO8HvQk4oS95Yfiv4Pt1Odhc1zcJa8iJnI5iD4rLNr8NqS6r/AEar07Q7vmubrfeXoVZHGqZqYN7R5wVNLnVF+Da/JPLnVF+Da/JjaLQ1kYvecAI1JK0hBzzjpzNIVynnHRZNq0IydufaerShryajMsiesPyu+R4bl0dN2lbVyl7S+q9H/P0JY2Nbl7sNrbVptqM7LhlOusGfEL0dVsbYKcdmWE8rJvUhkIAgCAIAgCAICtbU2sEtpg9nN3fuHlPmuT2ham1BdNyKx9CAXOIwgCAIAgNlnrFjg5pgjRbQm4SUo7oyngvVjtAqMa8aEeR3jwK9DVYrIKS6k6eUblIZCAIAgCAICm33ZsFZ3B3WHj+8rlaiHDNkElhnAoTUIDlpmKrxxa0+Uj6LPQmlzqT8G1+TfaLtqVWl1Npdg1j4gcToYVfUaadseKCzghcW9iEXJIjCplB4fNT0+0nDx29UT0+0nDx29Uc9lbjd0p3iGcm8f1a90LFj4Y92vj6/6M2Pgj3a+Pr/AKOtQlcm7h2cfX6zpZTyzjN35eUe9p35x0NH2fO/2pco/f0/kkhW5F/stnbTY1jRDWgAeC9LXCNcVGOyLKWFg2rcyEAQBAEAQBARt/W40qfV7TjAPDif5xVXWXOqHLdms3hFNXCIAgBMIZXMwoPJa0nUgHzWZLDwbTSjJpGawaBAEBb9mmEURO9xI7v4F29DFqrmTQ2Oq13jTp5OOfAZn6DxU1mohXyb5iVkY7nG2/W4gC0hvGc/JV1ro8W3Ij79Z2JYFXic+oAgCA5rfYm1W4XeBGo7lHZXGawzDWSqXhdj6XazbucNPHgVzbaZV77ELi0cSiNTkriK1IzAcejJOgxHInxz8FtFZeCzUuOEofE9GslnFNoY3QfHmV14QUVhGEsFZ2g2VxE1LOACdWaAni06Du0XI1vZnE+Onfw/ginV1RSrwsNXE2h0dQPeTlhdJY3tkQM9wkcVy69PbCTbi8rbk9/yZpi45njb79CRoXJaHZNovHeMP/KFrHR6ie0H8eX3wQ8En0LLcuyIbD7R1j+Adn9R97u0711tL2Uo4ldzfh0+Pj9vUljV4lrXZJggCAIAgCAIAgCAiNp7OXUsQ9wye45H5Klr4OVeV0NJrkVJcUhOS3Wzooc5pNOOs4Zlh4lupbzE9y2SySV18fJb/f8A2fbXWBpEtIIcIBBkHFlqswXtG1MX3iz05/LmdQEZLQizkxZUBJAIJbkRwkTn4JgNNczJDBtpUZ109Vso5NJTwTf+s1IgBo7hp3CYV/8AWWYwsIz30iOcZMnMlVW882RBYMFiuG0YqeE6tMeB0+Y8F1tHZxQ4X0LdMsxwSatkwQBAEB8c0EQcwgIu0XBSdmJb3HLyKrS0sHtyNHBEdfuzzPstTACajRiad/VMwAI1AI8VrLTRjB43JqMQmiS2bvP7RZ2VPe7LvzN189fFT1T445M2Q4ZYJRSEZVNl6/2m12u1ZmmxwoUcWoDBNWBOjnYTxgDhAgrfHKUvgvyTWLhio/FlrU5CEB4X7e2W2lbLPaKD63RNpBzcBdhpPpuJc4gZDJzese45ALSVkYtJvDe3mMHZsDt1fNoLa1WjSrWUua1xgU3kSWudTMgOwnMgjPDAgrSd8IPDZLCic1lI9oUxEEAQBAUX2h39a6f3NkpVB1QX1miTBkYWDWdJdu+Kp6q+UPZjudLRaaE/bm/h/JVdlNorXZbYyzVXGo2pVpsc2o8uLceEAseSYIDgSNDEZHNVqNROM1F88lvVaaudbmlhpPY9kXVOEfHCRB0KNZBS72u51F3FhPVPyPNcDUad1S8uhBKODgVc1Ie8LvDC19MlgxjEwdh0nXD7p7lNXLLwy5RY5NqXPk+fU7LytuCGMzqvyY31c7+0aqOMc83sQV18XN7Lc2XfZOjaGgySZc46ucdSsN5ZrZPief7gkqdIDvW6jgrylk2rY0CAIAgO+5a2GqBudl9Pj6qzpJ8NiXiS0yxIsy7BcCAIAgCAIAgKRddQ2G2uovyo1jLCTkNcO/8AQf0lU4PurOF7MtS/chxLdE9then2ax1qmLC7AWsO/G4Q2PHPuBVi6fBBshqjxTSNWw13dBYaDM5LA9064qnWOoERMRy36rFEeGtIXS4ptm6/756ABrQDUOgIMRxMeipdoa9aZJRWZPZFvRaLv3mXKKOC7L/q4mtrU+qSBjgiMWQkaa5btVV0vaOo4lG+GE+u2M7fUtajs+rhcqpc10323Pu3WylO30mYoFSi8PY5wJbGJpexzQRiY8NAI7jBiF2ppcLycmv3llZ5nDYrG1gbSoswtzhrAA1u/Ju4a6DiuMlKcvFnYfDCL6IuYXbRxGfUAQBAQG0VIhzXy4gjDpkCJO4SJz1MZKjrI7SOloJcnH4kHY7ppm00KjshTeXQZOJxphjSSTMjCzPlxzVehrvE5Fq/i7pqJecQ4hdY4ZkgNdeg17S1wkHctZwjNcMlyMNZKxeVwvYZpy9vD3h9fBci/Qyg8w5r6kUoNbFXvyehcW9oEEDnMfNVaveJtL/kS9TK77EGk1CcVR4GJx/4tHutHD4rWUuhHZY37OyRKWenvKzFdStOXQ6FuRnBeFd3SUqTDDnuLnHIxTZm7XiSGzzWUTVxXDKcun3e38nesEIQBAbbJPSMjXE31UlWeNY8UbR95FwXdL4QBAEAQBAEBD7T3KLTSgQKjc2O57wd8H1g7lFdXxx8ySqzgZQrbb6ltbZbFUa4n7Q0PMasaCDi3hwGKTyzVTjdijW/EtcCg3NeB6o1sCBoF0CiVu/roYanSB5DzBLSJBiAPy6Lk6nsyFt6sjLEuTw+aePtsdKntF0UNTj7K5ZW6z99zjvzFTphxyYAXEkgjCyHTvcdPjvTWxtfDXGO7X0eSzo5VzeU88unnyJEXw99MBzWtc5oxRukZwpLNXJpxSK60kIyzk0v2gZZ6bQ5hcS4NaGkYnOecgAfroFvpbeXDjbLyZnpJWybT/qLIx4IBGYKvJprKOY008MyWTAQBAVzabaRtA9EGCo+JIPZbOk8TyU1en7xe1sRTv7t+zuVyntA6qfvAMUZRkOQhRXdmOyzKlyLOn7SVcOFx5/cgbTVxuLiAJXSprVVaguhzLrXbY5vqdV23vVouDmPdA1aSS0jgRppv1WZ1xkuaMRnKL5HqN3Wxtam2q3RwnPUbiPAyFzZRcXhl6MuJZR0rU2IbaixtNmruDG4sDjMCchJM9wUFtceFywsm9WONGdw2Zhs1FxY3EaTJOESZYJzhK6oOCeFt4GLIriZzVbjdnhIjOBnPJU5aGXPDKbofQinNgkHUZFUmsPDISHfbGtr1XEEuaGU2NGplvSOgbu02T/byWUsotQplOCS5Lm2/p+DtsQqGXVDrEMA7PjqSjx0Ire7Xsw6dfE11r2ph4pgl7yeywYiOboyaBzWMCNE3HifJefI7lghJu4rD/8AY79P1XR0dH/2P4FmmH/Jk0ugWAgCAIAgCAIAgKVd+CpfNYMaIo0wSREdI4AGc8zDjpvBnnVik73jovqWW2qVnqXVWisQt7nr/pHzWsq5ZU4dDT9TWuKi14UlyfqVXbahUfYqopklwDchqWhwLgPCT3SsLu5Xqx8vJ+J0exOKiarsw45eJLb4/gpd07dPpUOjewPe0AUyTuz7UaxkOazd2dGdnEnhPf8A0eks0SlPKeF1Nmzd7VLZb6bq0EMa8saBDWdXd8Mzy5LXU0Qo07UOuM+ZrfVGmlqPXGT2m6h902efqVppl+0jy2pf7rOtTkAQBAeS308utNY6npXgdwcQPgAupWsQXoc6fOTONj40jdu4GfBbmp23fd4qNJJiDHw4futksmyWTC2WAsBcDLQ/AeM4Q70nyWjaUuEOPLJa/Z5bZbUok6EPb3HIxwggH9SqaqPNSLGnlyaLiqhZODaD/tbR/wDjV/4FR2+5L0ZvX769TDZp4NkoEf7TB4tEH4gpV7i9BZ77JJSGhStqLQW1nMogPqOAMe6ycped2kxrmuTqoJWtkTpWeOfKP1foQthuyswucX0sb3S52BzjwyJeABAG5V3JC3UQmlFJ4XTP+vybjc4f/Xq1Kv8AaTgYe9jIB7jO/itckf6jh9yKX1fzefoSFCi1jcLGhrRoGgAeQWCGUnJ5byzMoalzoiGgDgPRd+KwkjoLYzWxkIAgCAIAgNP2pmLBjbjicOIYomNNdVrxLOM8zGVnBuWxkpns6+8fbrRqalqc2d+Gnm2RoMqirafm5S8yxfyUY+Rc1ZK5EX3icQGsOQJLoyjv8FDOdvFwV9epv3OncO+u58OeXj/fl4kd9l6gdimSRh175UGo03Dh8Tb8WT6DV97F4jFLol09SqXrsNZn9gGk4nVpkH9BPpCQ1t1b9rmv71O5VrrF5+pjsbs06yOqmpgcXYAxzZkAYsYzAiTg8ljWauN0Uo5M6nUd7w488/TH5PULIzCxo4NHordUeGCXkebtlxTb8yuX5tMWPdTpAS3IuPEagD4SuFr+2HXN11Lbr5nX0fZinFWWPfodVwXzVrOLalOBnDgCAI3Gde9W+z9bffJqyGF0f45/cg1ujqpinCXwJq0FwacAl0ZA8V144zz2OW845HnliuN7Xuq1DLGNe9xzmQ0kZDn6K9K2EliDyVe4nB5mivBTlc32e1vZOExPKfVZTwZTwW3Z6wC0WR2PUV3P7yGAcuKqW293ZxYzyLNUO8jh+JNXBYWMJLRBHDLXkMtyqvVTtWHyRcnpo1YwTS0NDTbR92+fwO9CsS2MrciNiKhNipTuxDye4KLTvNaJL17bN1tt7qjzQsx6wjpKmRFIGch+J+WQ3alZlJt8Mfi/D/ZiMUlxS/7N1nuakymacEyZc8mXud+Jzt5WJUQlHhf+yOz9zcj7Rcbx2CHDhofoqM9FNe68lWVD6HG+wVRqx3gJ9FA6LFvFkbrkuhiLHU/23/4laqmx/wDF/IxwS8DvsNzuJBqdUDdvP0VqnRybzPkiWFL6lgXTLQQBAEAQGm12plNpfUcGtGpJ/knktZSUVmTMNpLLPNNotrKtcltMmnSnIDJzubiPQeMrj36uVjxHkvqUrLnLktiuMcQQQYIMgjUEaEHiqe3MhPUrov8A6WxPrHN9Km/GJiXMZMzuxa8vBd2i/vKuJ7rc6NEuNI5/ZjSi7qJmcRqO/wDI4eOi20y/aRZ1D/cZalOQnxzZEHQoYaTWGeW+1KzuNax2agXB73udlMgy1rCCM8uuVPGfsty2R1uwtNTRG21rpjn4b4+xF+0i3upMs9na9xe37xzyevIBa0yIgmX/AAVfRwUnKTXLY6vZ9am5Ta5beRl7PNpqta007NaDja4OwuPaloLszvBAI46ZpfoKveXLy6GO0KFVU7If3oeyrJ5YgLzuIOrGsIjVwJIzG8cdBkea5V/ZsZajv/mvNdV/B1NPr3Grun8H69P9mVgokvaBjgdYukQf7TnJGfBXa88RFfhQJuoJBHIqd7FGLw0yu3jaGsslfF7zcI5l4IH85FNIsz5E2ueInna7BxQgLzsPXH2Wq3eHk/5NAHoVz9ZyefIv6Pm0vMsN1U4aTxPoqdS5ZLuplmSR3KUrGu0tJY4DUtIHiFh7GVued7OXjVNEWSziKr3uLn7mMhoJHPn5ZnKjVOXDwR3LlkVxccti/XdYWUaYpsEAane47yeJKuxiorCKkpOTyzqWxqEAQBAEAQBAEAQFE2z2pqMqGhQdhwjrvGbpOcD8MDfrnuhczV6qUZcEPiyrda0+FFRptrWmoGguq1DJEuk5ZnNxgb1z/bsfiyBKU3hc2aq9kewAvY5oJIBIyOHWDvWHFrdGHFrdGhamp9qW19OlVDXQKjCx4yhwOW/v1UtUpReF13LWjz30UhQtLzTpgvdDWANEmAOAG5YnOTe5rqZZtlz6skLvvy0Uf6dVwH4ScTf8TMeC2hfZD3WRRslHZnomym0otQLXNDarQCQOy4cWzmM92cSMyutptT3yw+TRbqt4/Ure1F4UKV8UX2l+FtOzzTlsjG97wS4jkMstVPfG10tVLnnn6HcoqunopKlZblz9Ekee+0E1Dbaj6jmOxw5hYZb0cQzuyGfOTvVnRTUqlhY8fXqdvsuUXp0oprHJ58epp2FeReFlIMHpWjwOR8wSFPb7rJNek9NPPgfoe12gU2Oe7RoJPgFz7JqEXJ7I8ZCLlJRXU88qbSWhz8Rfl+AZNjhlr3rzb7Qvc+Jv4dDtR0tUVhL4mVbaStINM4AJy1BnjIW0+0bm04ezjpv+DP6Wt+8sl0uO922imCIDx2m8D8wu3pdTG+GVv1Ryb6HVLHToV3bWkW0yIEYwdNBnEHdrCv6JYuafgSuELoLiWcFLXW4UQPQVeYThRj9BV4v6fwWfY20tDatP334TrkWt5cQT8Vzu0ItRTWxLTpY1yzFl9oU8LQOAVSKwsEE5cUmzYsmprtD4Y4jUNJ8gsPYytyrezmztFB1SOu55BPIAED4lVtKlw5J9S3xYLarRXCAIAgCAIAgCAIAgPGtoKgdaazhEGo7QyMjGq8/e82yfmc6x5kzbs9eNOhUNSowvIb1IOh4+WSxVNQeWjamyMHlo27SX0LSWEYwAM2mMIPFsceazbZx4M3W940RD6ZEYgRIkSCJHEcQosETTRx3kfuz4eq3r94t6BZvXx+xJ3fdVWpTL6bC4MwgxrJ4DUpwSllohlCU5SlFdTVarO6m4se0tcIkHdIBHwIWjTTwyKUXF4ZNbCvIttODqHg8xgJ9QD4Kzon+8viSUe+it+1aqHXlVgzhbTB5HADHxXp6fdPe9kRa0y9WVBTHTLL7OGA3lZgRIxOPiKbiPIgHwUVvulDtNtaWePL7o9m2voPqU202HNztPxRoJ3ZkHwXE7QqnbWoQ8fmea0WFJyfRFIvKxGi/o3doNaTyJaCR4SuBfS6p8D3wjqVWKyPEjnptkgcSB5qKKy0jdvCyWiybP16Foxsza3MOGrgZ6pb6+EcuxToLab+JPkuvj5fz9PKi9TVbDhlyyd97VjWPR1GYWFm/tB2I8d0QQY1BXX73hxJcpJ/Qiqp4U8PJQK9ItcWncSF3oTU4qS6mWsGC3BM7H0Mdrpzo3E7vhp+ZCr6l4qZHa8RPT1yiiEBx3zaMFCq/Lq03kAnUhpgeJyWlkuGLZtBZkkQew9tptstOmajA+X9UuGLN5jLuVbT3VpKHEs+GeZvfJd40WhXCIIAgCAIAgCAIAgKlt9fZpUxRpmH1AcXFrNPAuOU8A5UNde4R4I7v7f38le+zCwjzdcgphAfR5c9fhvQF1te0FmFA06LiXsp4Kbn0ySQRBAMDDkBmd8aq27YKOI/DkXpXQUMR6LlyPPb1PU7yPQn5KCr3jPZyzd6L+C2bP7Rts1MNFEFxd1nzBc2MhMbj3jXLNb12qCxghrvVfLBD2+0dJUe/rdYyMTi5wG4FxzMDIcgFFJ5eSCTy2y5eze6zLrQ7TNjMu7EQfh5ro9n1b2P0RY08P+R5PtbaTUttpeZzrVBmZya4gCe4BehrWIo+haOPDRBeSIlblksns4qBt5WYkwMTh4upuA8yQFFb7pQ7TTelnj+80e6VD0lcAaU8z3/z0K5z9qfoeYj+3S295fYou09cPtVQjQEN/xAB+IK83rpqeok16fI6Wli41JM4rC8CrTLuyHsLp0gOEz4KvU0rIt7ZWfmS2JuDS3wz1hexPOnnG3dWbVGXVY0ZbtXZ8+tPiF1NIv2y5QvZIF73OOZLjpmSSp4xjFYisEzfiYLYE/sN/3bfyP9Aq2r/xkN/uFxv+/m2YARiqHMNmMuJO4arzus1sdOsbyfT8lCc+Eqlbae01DDXBs5QxoznmZK4s+0tTN4Tx6L+ckPHOTwiGvUPBPSkl2WbjJz5kqOlTleuN5a8XksUVSjelLpzNNIdUdyg1HOyWfEg1DzbL1PSNmLQfsjHVXCBMFxiGgkCT4L0mgm/00ZWP5+HQkrfs8zf/AK/Zpjpma8cvPTxUn67TZxxr5meOPiSLHgiQQQdCNCrSaayjcyWQEAQBAEBptdpbTY6o8w1rSSeQHxWspKMXJ7Iw3hZZ4zeNtdWqvqv7TjPIcAOQEBeesm5ycn1OdKTk8ssFx7MNr2fG/ExxcS12uJgAmGazOLzGqmrpUo5f9RZq06nDL5fwVu1NaHuFMksDjhLhBInIkbv5oq7xnkVZYzy2PjKLnBxa1xDc3EAkNB4kaeKYYSbNYKwYOK9uwPzfIqWr3jodm/5n6flHa1RlB7k7srs+bU84pFJvacNSYyaOfHl4KzptP3z57Ikqr435HqdmoNpsaxgDWtAAA3ALtxiorCLySSwiFvHZ6zBjooUuu/E+WA4iZzMjMyT3SeK0ulJJNPYv0am1yScnyXLnsV68Nk7J0bB0DQC5x6pIPVAAzBneclBLUWxxJS8fwdCrV28b9rbH1MB7NrMRSqUxUa7EDDX9WJnMmXDT3SDmrUL7XDnzbMPtSxSlGWMenP4dPmX2y2cMEanUneSd6xGPCjjWWObyeQutEkmNTOZk58TGfet5f/GdO23xy+n8HCX/AMt1P/5x+v8AJlSfLgI1IGvExwUX/jFS96x/JL+Sb/y22TSjUllrq3+F9z1+kzC0NkmABJ1McTxW8VhYOo3l5K1tBs3Te91cuficWyBEZNA4T7vFT/q51wSSRa08svhOG7tlGuqBzajgGlroIB0MxOXBZhrpTTTSJL3wL1OOrss1r3DpHQCYyEx3/sku0pLkokkFxJMn7o2VbQrCqyq4tAyaQM5BBlw3aHIbltZqXZDhaKU7XJYaKttNULrVVnc6B3ACPr4rxWvk3qZ5/vI51nvMjWuIMjIjeqexqm08o0W+qXRiJJ4kyV0dEm25P0OlosybnJ+R2WSyOqSGCYGeaoqMpttFKFU7ZPhRoLVpgiPqGCRue+alndLTLPeYdD3cDzVrTayeneVt1X92N4zcT0ym+QCNCAfNetTyslsyWQEAQBARu0VgdXs9SkwhrnAQTpk4GDG4xHiob63ZW4o0sjxRaR5Nb7uq0Thq03MPMZHucMj4FcKdc4PElgoSi47nylb6rcOGo8YZww4jDOscJWFOS2YU5LZnOTOZWDUsey162egx/S4i57g0iJbgyGfGJcY36KaqcYJ5LNFkIJ56/YjdobaK1d72uxNyDcohoGkbs5WlsuKWUR3T4ptogL27A/MPQrNW5b7N/wAr9PyjrpGWg8QPRRvcpWLhm15s9c2QtdF9mY2iR1GgPbEEOjMkczJnfmu5pZwdaUOhcqcXHkTaskpyXp/TPeFFd7pNp/fIC1vMNG4THjH0VGb2R060ubLDdv8ASZ+UK/V7iOXf/kl6m6qSGkgSYMDiVKt+ZDJtJ4PHqFlcXtpw4OJAiDIkgaar0UppR4uh4GumUpqvDzy6c18DdeFnLK9SmwZtqOwgCdDIgd0LWuSlWpPwN763C+UIrmm8JfNHrNleXMaXCHFoJHAkZiFwJJJtI9zW24pvfBovUfdnkR6qG33S1pn+4clzv6xHEen/ALUdT5k+qXspmm8h947w9FrZ7xJQ/wBtEpdzppt8vJT1v2SnesWMpu3NkDazagP9RuY5tgT4iPJef7XqUbVNf8l9v79CjaueSGtQa4B1Km4ADrE5if56rnSw1mKNrFGSzXFpLdkVVMv8l0KFwUN+rL1C4NO35NnYx5GhI4wYlcxPBy4ya2N1trMcQWMwCM+a2nKLfsrBJdOE2nCODfddXtU5Y0OGZcOG4ZxOfwW1T3j4kumnvDKSfVnLTs5c8UwQSXBoI0MmJWkYcc1BdXj8FZx9rB6xSZhAbwAHkvapYWC4ZLICAIAgCA1WmztqNLHtDmuEEHQrEoqSwzDSawzyna+622e0ljOw5oe0fhBJET3tPgQuFqqlXZwrbco2wUZYRDAE5ASToOJVciLJeuywpUzV6UNaGAw8Q5z8+qBlwHnyVidHCs5LNmn4VxZIGxWR9V4ZTbicZgZDQScyQAoVFyeEQRi5PCOO9aDhTlzXAHskggGCJg79dy2gmpItaLMb4+efsY2F00290eSxNe0aayPDdL5kldl4PoVG1WHNpzE5OG9p5FZrsdcuJEEZOLyj2hjwQCNCJHivRHSOe8x92fD1UV3uE1D9tFdtWoVCR1K9i00GYWtHAAeQXTisJI483mTZmsmpA1n/APUz/e0ecBVm/wBw6cIr9P8ABm/F/wBRPOPhC2z+4RcP7HwJUvHEKconJeVQGmQCN3qtLPdJtP8A5EcV1uh8ngfkoqveLWq9z4n29iC4EcPmlu5jSv2WiQu4fdt8fVS1+6Vr/wDIyi7YW3pLQQOzTGHx1d8cv0rzfad3eX4W0eXx6/x8Dn2vMiIp2l7WlgdDTqMs5yVBSaWEI2zjFxT5Mj6eb/Erp2+zp8eS/B07fZ02PJfg7qLwHAkYgDod65aeHk5cJKMk2snTbqLiBVwBrXRAB5fspJxfvYwmTXwk13uMJnGoisTWx4b9qZi4Ow/mj6Suh2Zw/qVxeDx6/wDWSSr3j0VeoLQQBAEAQBAEBQPaNdbsbbQJLMIY7+0gmDroZjvHNcrX1Pi7xbbFTUQeeIplKoWuDmmCCCDwIzGq56eOZXTw8o7bTfVeox7H1C5r3BzpAzLYiMuqMhkI0752dkmsNm7tnJNN7m3Z682Wd7qj6eN2HqZxhP7jKeE8VtXNQeWjNNig8tZPm2F7C0w5uIAUyMLohpOuGN2Q14BbTsU5JliNyndB+aK9dL+qRwPqtbVzJO0oYmpeK+xMXXd7q9VtJmrtTuaN5PILFdbslwooRi5PCPX6tpAybu8vBeiOkaK1dxaRxC1msxaN4PEkyLw9dnf6ZqiknOKOjKWIS9CWNpdx+C6ByzE2h3FARtonpQeJafj+yrTX7i+B0aXnTv0Ztf2/ELLX7hpCX7HwZ0qwUTCqMitZrMWSVNKabNdmbEyFHUsZyTamaljDyLSwmIEpam8YGmnGOU3g67NaC1oHLyUkc8JBY8zbR5rXDsTsc4pOKdZnNeLmpKTU988/U578zvs9MVKJDWNaWZ4icz8OHEwpYrihhLYuQiraWlFJrrkgaB63muhqlilr0+6LmqWKGvT7o7FyDjCUM5NtezOZGJpEiQtpRcdzedU4Y4ljJjQrFjmvaYc0gg8wkJuElKO6NE8Hqd3WsVaTKg0cJjgd48DIXsabVbWprqXIvKydKlMhAEAQBAEBrtFBr2lj2hzTqCJB8FiUVJYZhpPkzz2/9iajCX2frs1wT1xyH4h4yuVfoZRea+a8OpUsoa5xKlUplphwLTwIIPkVQaa5MrtYO+47nqWqpgp5AZucdGifieA38syJaaZWyxH5m8IObwi5H2eUS0g1auI7+rHlhnTmuguz4f8As/p/BajQotNPmjiZ7O6FOYr1JO6AsvQp7yf0JruK1JSe3kTd2XVSoAik2CdXEy50cT8hA5KzTRCpez8zWFcYbHcpjcxe4ASdEZlLLwiBvm/aFlLTWeGmC4CDmBrEBU40WSnGUFnDOtGp2KUUT7TIkb1cOQfUBz2ivTa5uMEk6ROXM+Ko6q5VziiauUlFpbHyra2Co1hHWI7U6HcI5j1Sd/DqVBmE5d20tjpV4iOG9r0FBocRiJMBswTzW0I5ZpY8ROiheVOt/TcDAEjhKzNNEVCxk5rRfLaVQMIyjrH8PDIDP91tCOVkXc2ddG0tqDEwyPLTktJLDJKvdRC7SXU6pFSm0ucMnNAzI3EcSPSOC4vaejlZiyCy9mv74f3Y1thnmitmw1f9qp/g76LiOi3/ANH8mQcL8CKo6jvC7FseKDR3ro8UJLyJX7FV/wBup/g76Lj9xb/6v5M4OGbaE0pNSiSCIGIEeUhZUZV+/F/FNE1U1XnijnPia8NWroHvjIQC6OS1ULLNk382aSlKe+WS1h2TrvIxgU275MmOQHzhXqey75v2vZX1MqqTLxd9jbRptpt0aN+p3knvK9DTVGqChHZFiKwsHSpTIQBAEAQBAEAQGm02VlQRUY144OaCPIrWUIyWJLJhpPczo0msaGsaGtGQAEADkBospJLCCWNjmtFp3N8/osmTlQBAEBG7Q2F9ezvpU3YHOLIOItybUa4jE3MS0EeK2i0nlktFirsUms/9FdsmyNctcKlrrtaSBDqja5iMy172DozmR1RwSXA2m4rl4cvzz+Jenrop+xFfb88y4Welga1oJIa0CSZJgRJO881qzmt5eTYhgjbwu51Rwc14blGYnTeMwqGq0bumpxlj4Z/JLCxRWGjZWu0OeKhc4EFpgRBw94JGnFSWaOM7FY28rHpyMKzCxg6rQwua5rXFpIIDhqOYCtoiZX37KYjL673HeS0Yj4klS975EfdeZupbOmm1woV3tc4tkug5NnIYcMa/BY7zO6M93jZnPR2Zec6tfvDGjX8zp9Fl2+BqqvFk1ddgFFmBrnO6xMuMnOOAGWS0lLLySRjwrB2ArU2O+z18WR19UBUf/j5kR07v8B9VU/SLxLX6l+Bc6TSAATJAEnjzVtFUyQBAEAQBAEAQBAEAQBAEAQBAR9WzEaZhAaSEAQBAEAAQH3CeCA+IAgCAIAgCAIAgCAIDpo2o6O04oDtCAIAgCAIAgCAIAgCAIAgCAIAgCAEIDA0m8B5ID50LfwjyQGQpjgPJAZIAgMH0wdQgOZ9j4HzQGh1Fw1BQGCAIAgCAIAgCAzZRcdAgJGm2ABwQGSAIAgCAIAgCAIAgCAIAgCAIAgCAIAgCAIAgCAIAgPhaDqgMDQadwQGJszeCA+fZW/woD6LK3h8UB9FnbwQGbWAaAIDJAEAQBAEAQBAEAQB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6" name="Picture 18" descr="http://www.mirboga.ru/sites/default/files/imagecache/fb/blog/8/219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188640"/>
            <a:ext cx="3485803" cy="1863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1420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Куда необходимо сообщить о жестоком обращении с детьми?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/>
              <a:t>В органы внутренних дел.</a:t>
            </a:r>
          </a:p>
          <a:p>
            <a:r>
              <a:rPr lang="ru-RU" sz="2800" b="1" dirty="0" smtClean="0"/>
              <a:t>В комиссию по делам несовершеннолетних.</a:t>
            </a:r>
          </a:p>
          <a:p>
            <a:r>
              <a:rPr lang="ru-RU" sz="2800" b="1" dirty="0" smtClean="0"/>
              <a:t>В прокуратуру.</a:t>
            </a:r>
          </a:p>
          <a:p>
            <a:pPr>
              <a:buNone/>
            </a:pPr>
            <a:endParaRPr lang="ru-RU" sz="2800" b="1" dirty="0" smtClean="0"/>
          </a:p>
          <a:p>
            <a:r>
              <a:rPr lang="ru-RU" sz="2800" b="1" dirty="0" smtClean="0"/>
              <a:t>Телефон доверия «Республиканского центра социально-психологической помощи населению»   </a:t>
            </a:r>
            <a:r>
              <a:rPr lang="ru-RU" sz="2800" b="1" dirty="0" smtClean="0">
                <a:solidFill>
                  <a:srgbClr val="FF0000"/>
                </a:solidFill>
              </a:rPr>
              <a:t>42-13-13</a:t>
            </a:r>
          </a:p>
          <a:p>
            <a:r>
              <a:rPr lang="ru-RU" sz="2800" b="1" dirty="0" smtClean="0"/>
              <a:t>Детский телефон доверия                                          </a:t>
            </a:r>
            <a:r>
              <a:rPr lang="ru-RU" sz="2800" b="1" dirty="0" smtClean="0">
                <a:solidFill>
                  <a:srgbClr val="FF0000"/>
                </a:solidFill>
              </a:rPr>
              <a:t>8-800-2000-122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6E460A6-35F6-4754-8B5D-309AFE330EA5}"/>
</file>

<file path=customXml/itemProps2.xml><?xml version="1.0" encoding="utf-8"?>
<ds:datastoreItem xmlns:ds="http://schemas.openxmlformats.org/officeDocument/2006/customXml" ds:itemID="{BACBE07B-6B2A-4F40-BDA2-76A7F5E40D9E}"/>
</file>

<file path=customXml/itemProps3.xml><?xml version="1.0" encoding="utf-8"?>
<ds:datastoreItem xmlns:ds="http://schemas.openxmlformats.org/officeDocument/2006/customXml" ds:itemID="{BEF2418F-FDEF-4725-83AE-598E73CAF339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617</Words>
  <Application>Microsoft Office PowerPoint</Application>
  <PresentationFormat>Экран 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Родительская любовь</vt:lpstr>
      <vt:lpstr>«Современный мир заполнен отчаянием.              Все просят любви, и очень мало кто может ее дать»                            Томас А. Харрис. </vt:lpstr>
      <vt:lpstr>Роль матери в воспитении детей.</vt:lpstr>
      <vt:lpstr>Роль отца в воспитании детей.</vt:lpstr>
      <vt:lpstr>Неблагоприятные условия для семейного воспитания.</vt:lpstr>
      <vt:lpstr>Слайд 6</vt:lpstr>
      <vt:lpstr>Слайд 7</vt:lpstr>
      <vt:lpstr>Формула безусловной любви к своему ребенку:</vt:lpstr>
      <vt:lpstr>Мы обращаемся к вам, родители, вы дали жизнь своему ребенку…от вас во многом зависит обеспечение его безопасности в современном мире!</vt:lpstr>
      <vt:lpstr>Четыре основные формы жестокого обращения с детьми:</vt:lpstr>
      <vt:lpstr>Как защитить ребенка от насилия?</vt:lpstr>
      <vt:lpstr>Обучите ребенка правилам безопасности!</vt:lpstr>
      <vt:lpstr>Не враждуйте.</vt:lpstr>
      <vt:lpstr>Слайд 14</vt:lpstr>
      <vt:lpstr>Будьте готовы прийти на помощь своему ребенку в любой момент!</vt:lpstr>
      <vt:lpstr>Куда необходимо сообщить о жестоком обращении с детьми?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Родительская любовь</dc:title>
  <cp:lastModifiedBy>Суринова</cp:lastModifiedBy>
  <cp:revision>19</cp:revision>
  <dcterms:modified xsi:type="dcterms:W3CDTF">2014-09-11T12:30:17Z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