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jpg" ContentType="image/jpe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72" r:id="rId4"/>
    <p:sldId id="261" r:id="rId5"/>
    <p:sldId id="273" r:id="rId6"/>
    <p:sldId id="263" r:id="rId7"/>
    <p:sldId id="266" r:id="rId8"/>
    <p:sldId id="260" r:id="rId9"/>
    <p:sldId id="264" r:id="rId10"/>
    <p:sldId id="262" r:id="rId11"/>
    <p:sldId id="274" r:id="rId12"/>
    <p:sldId id="269" r:id="rId13"/>
    <p:sldId id="271"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BD7FE2A1-E9A2-4605-BAEF-D926B7C41120}">
          <p14:sldIdLst>
            <p14:sldId id="256"/>
            <p14:sldId id="259"/>
            <p14:sldId id="272"/>
          </p14:sldIdLst>
        </p14:section>
        <p14:section name="Раздел без заголовка" id="{DD68E1AE-1CC1-4D54-B91C-261A04271EC9}">
          <p14:sldIdLst>
            <p14:sldId id="261"/>
            <p14:sldId id="273"/>
            <p14:sldId id="263"/>
            <p14:sldId id="266"/>
            <p14:sldId id="260"/>
            <p14:sldId id="264"/>
            <p14:sldId id="262"/>
            <p14:sldId id="274"/>
            <p14:sldId id="269"/>
            <p14:sldId id="271"/>
          </p14:sldIdLst>
        </p14:section>
      </p14:sectionLst>
    </p:ex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9CA7"/>
    <a:srgbClr val="B94900"/>
    <a:srgbClr val="972B01"/>
    <a:srgbClr val="712703"/>
    <a:srgbClr val="92300F"/>
    <a:srgbClr val="A9915D"/>
    <a:srgbClr val="AD9861"/>
    <a:srgbClr val="8A733F"/>
    <a:srgbClr val="FCFCE9"/>
    <a:srgbClr val="F5F1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6433" autoAdjust="0"/>
  </p:normalViewPr>
  <p:slideViewPr>
    <p:cSldViewPr snapToGrid="0">
      <p:cViewPr>
        <p:scale>
          <a:sx n="112" d="100"/>
          <a:sy n="112" d="100"/>
        </p:scale>
        <p:origin x="-864"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t>23.12.2019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7953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t>23.12.2019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3661913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389A218-1BD9-44B7-AD25-60C2204205A7}" type="datetimeFigureOut">
              <a:rPr lang="ru-RU" smtClean="0"/>
              <a:t>23.12.2019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31944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389A218-1BD9-44B7-AD25-60C2204205A7}" type="datetimeFigureOut">
              <a:rPr lang="ru-RU" smtClean="0"/>
              <a:t>23.12.2019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587040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389A218-1BD9-44B7-AD25-60C2204205A7}" type="datetimeFigureOut">
              <a:rPr lang="ru-RU" smtClean="0"/>
              <a:t>23.12.2019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909886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389A218-1BD9-44B7-AD25-60C2204205A7}" type="datetimeFigureOut">
              <a:rPr lang="ru-RU" smtClean="0"/>
              <a:t>23.12.2019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530264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9A218-1BD9-44B7-AD25-60C2204205A7}" type="datetimeFigureOut">
              <a:rPr lang="ru-RU" smtClean="0"/>
              <a:t>23.12.2019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714396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389A218-1BD9-44B7-AD25-60C2204205A7}" type="datetimeFigureOut">
              <a:rPr lang="ru-RU" smtClean="0"/>
              <a:t>23.12.2019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426733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389A218-1BD9-44B7-AD25-60C2204205A7}" type="datetimeFigureOut">
              <a:rPr lang="ru-RU" smtClean="0"/>
              <a:t>23.12.2019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4174486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t>23.12.2019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677201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t>23.12.2019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319314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9A218-1BD9-44B7-AD25-60C2204205A7}" type="datetimeFigureOut">
              <a:rPr lang="ru-RU" smtClean="0"/>
              <a:t>23.12.2019</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C7EFC-FB93-4B0A-97A4-5DFF6022B23C}" type="slidenum">
              <a:rPr lang="ru-RU" smtClean="0"/>
              <a:t>‹#›</a:t>
            </a:fld>
            <a:endParaRPr lang="ru-RU"/>
          </a:p>
        </p:txBody>
      </p:sp>
    </p:spTree>
    <p:extLst>
      <p:ext uri="{BB962C8B-B14F-4D97-AF65-F5344CB8AC3E}">
        <p14:creationId xmlns:p14="http://schemas.microsoft.com/office/powerpoint/2010/main" val="2746177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50" y="0"/>
            <a:ext cx="9135879" cy="6858000"/>
          </a:xfrm>
          <a:prstGeom prst="rect">
            <a:avLst/>
          </a:prstGeom>
        </p:spPr>
      </p:pic>
      <p:sp>
        <p:nvSpPr>
          <p:cNvPr id="4" name="Прямоугольник 3"/>
          <p:cNvSpPr/>
          <p:nvPr/>
        </p:nvSpPr>
        <p:spPr>
          <a:xfrm>
            <a:off x="1473200" y="1608667"/>
            <a:ext cx="5681133" cy="1887696"/>
          </a:xfrm>
          <a:prstGeom prst="rect">
            <a:avLst/>
          </a:prstGeom>
        </p:spPr>
        <p:txBody>
          <a:bodyPr wrap="square">
            <a:spAutoFit/>
          </a:bodyPr>
          <a:lstStyle/>
          <a:p>
            <a:pPr algn="ctr">
              <a:lnSpc>
                <a:spcPts val="7000"/>
              </a:lnSpc>
            </a:pPr>
            <a:r>
              <a:rPr lang="en-US" sz="7200" dirty="0" smtClean="0">
                <a:ln w="0"/>
                <a:solidFill>
                  <a:srgbClr val="399CA7"/>
                </a:solidFill>
                <a:effectLst>
                  <a:outerShdw blurRad="38100" dist="25400" dir="5400000" algn="ctr" rotWithShape="0">
                    <a:srgbClr val="6E747A">
                      <a:alpha val="43000"/>
                    </a:srgbClr>
                  </a:outerShdw>
                </a:effectLst>
                <a:latin typeface="AnastasiaScriptC" panose="00000500000000000000" pitchFamily="50" charset="0"/>
                <a:ea typeface="Tahoma" panose="020B0604030504040204" pitchFamily="34" charset="0"/>
                <a:cs typeface="Gotham Pro Black" panose="02000903040000020004" pitchFamily="50" charset="0"/>
              </a:rPr>
              <a:t>Enjoy </a:t>
            </a:r>
          </a:p>
          <a:p>
            <a:pPr algn="ctr">
              <a:lnSpc>
                <a:spcPts val="7000"/>
              </a:lnSpc>
            </a:pPr>
            <a:r>
              <a:rPr lang="en-US" sz="7200" dirty="0" smtClean="0">
                <a:ln w="0"/>
                <a:solidFill>
                  <a:srgbClr val="399CA7"/>
                </a:solidFill>
                <a:effectLst>
                  <a:outerShdw blurRad="38100" dist="25400" dir="5400000" algn="ctr" rotWithShape="0">
                    <a:srgbClr val="6E747A">
                      <a:alpha val="43000"/>
                    </a:srgbClr>
                  </a:outerShdw>
                </a:effectLst>
                <a:latin typeface="AnastasiaScriptC" panose="00000500000000000000" pitchFamily="50" charset="0"/>
                <a:ea typeface="Tahoma" panose="020B0604030504040204" pitchFamily="34" charset="0"/>
                <a:cs typeface="Gotham Pro Black" panose="02000903040000020004" pitchFamily="50" charset="0"/>
              </a:rPr>
              <a:t>English</a:t>
            </a:r>
            <a:endParaRPr lang="ru-RU" sz="7200" dirty="0">
              <a:ln w="0"/>
              <a:solidFill>
                <a:srgbClr val="399CA7"/>
              </a:solidFill>
              <a:effectLst>
                <a:outerShdw blurRad="38100" dist="25400" dir="5400000" algn="ctr" rotWithShape="0">
                  <a:srgbClr val="6E747A">
                    <a:alpha val="43000"/>
                  </a:srgbClr>
                </a:outerShdw>
              </a:effectLst>
              <a:latin typeface="AnastasiaScriptC" panose="00000500000000000000" pitchFamily="50" charset="0"/>
              <a:ea typeface="Tahoma" panose="020B0604030504040204" pitchFamily="34" charset="0"/>
              <a:cs typeface="Gotham Pro Black" panose="02000903040000020004" pitchFamily="50" charset="0"/>
            </a:endParaRPr>
          </a:p>
        </p:txBody>
      </p:sp>
      <p:sp>
        <p:nvSpPr>
          <p:cNvPr id="2" name="Прямоугольник 1"/>
          <p:cNvSpPr/>
          <p:nvPr/>
        </p:nvSpPr>
        <p:spPr>
          <a:xfrm>
            <a:off x="4944534" y="3496364"/>
            <a:ext cx="3445934" cy="1252651"/>
          </a:xfrm>
          <a:prstGeom prst="rect">
            <a:avLst/>
          </a:prstGeom>
        </p:spPr>
        <p:txBody>
          <a:bodyPr wrap="square">
            <a:spAutoFit/>
          </a:bodyPr>
          <a:lstStyle/>
          <a:p>
            <a:pPr lvl="0">
              <a:lnSpc>
                <a:spcPct val="90000"/>
              </a:lnSpc>
              <a:spcBef>
                <a:spcPts val="1000"/>
              </a:spcBef>
            </a:pPr>
            <a:r>
              <a:rPr lang="ru-RU" sz="1400" dirty="0">
                <a:solidFill>
                  <a:schemeClr val="accent1">
                    <a:lumMod val="50000"/>
                  </a:schemeClr>
                </a:solidFill>
                <a:latin typeface="Times New Roman" pitchFamily="18" charset="0"/>
                <a:cs typeface="Times New Roman" pitchFamily="18" charset="0"/>
              </a:rPr>
              <a:t>Ивлева Светлана Евгеньевна</a:t>
            </a:r>
          </a:p>
          <a:p>
            <a:pPr lvl="0">
              <a:lnSpc>
                <a:spcPct val="90000"/>
              </a:lnSpc>
              <a:spcBef>
                <a:spcPts val="1000"/>
              </a:spcBef>
            </a:pPr>
            <a:r>
              <a:rPr lang="ru-RU" sz="1400" dirty="0" smtClean="0">
                <a:solidFill>
                  <a:schemeClr val="accent1">
                    <a:lumMod val="50000"/>
                  </a:schemeClr>
                </a:solidFill>
                <a:latin typeface="Times New Roman" pitchFamily="18" charset="0"/>
                <a:cs typeface="Times New Roman" pitchFamily="18" charset="0"/>
              </a:rPr>
              <a:t>учитель </a:t>
            </a:r>
            <a:r>
              <a:rPr lang="ru-RU" sz="1400" dirty="0">
                <a:solidFill>
                  <a:schemeClr val="accent1">
                    <a:lumMod val="50000"/>
                  </a:schemeClr>
                </a:solidFill>
                <a:latin typeface="Times New Roman" pitchFamily="18" charset="0"/>
                <a:cs typeface="Times New Roman" pitchFamily="18" charset="0"/>
              </a:rPr>
              <a:t>английского языка и истории</a:t>
            </a:r>
          </a:p>
          <a:p>
            <a:pPr lvl="0">
              <a:lnSpc>
                <a:spcPct val="90000"/>
              </a:lnSpc>
              <a:spcBef>
                <a:spcPts val="1000"/>
              </a:spcBef>
            </a:pPr>
            <a:r>
              <a:rPr lang="ru-RU" sz="1400" dirty="0">
                <a:solidFill>
                  <a:schemeClr val="accent1">
                    <a:lumMod val="50000"/>
                  </a:schemeClr>
                </a:solidFill>
                <a:latin typeface="Times New Roman" pitchFamily="18" charset="0"/>
                <a:cs typeface="Times New Roman" pitchFamily="18" charset="0"/>
              </a:rPr>
              <a:t>МБОУ </a:t>
            </a:r>
            <a:r>
              <a:rPr lang="ru-RU" sz="1400" dirty="0" err="1">
                <a:solidFill>
                  <a:schemeClr val="accent1">
                    <a:lumMod val="50000"/>
                  </a:schemeClr>
                </a:solidFill>
                <a:latin typeface="Times New Roman" pitchFamily="18" charset="0"/>
                <a:cs typeface="Times New Roman" pitchFamily="18" charset="0"/>
              </a:rPr>
              <a:t>Емешевская</a:t>
            </a:r>
            <a:r>
              <a:rPr lang="ru-RU" sz="1400" dirty="0">
                <a:solidFill>
                  <a:schemeClr val="accent1">
                    <a:lumMod val="50000"/>
                  </a:schemeClr>
                </a:solidFill>
                <a:latin typeface="Times New Roman" pitchFamily="18" charset="0"/>
                <a:cs typeface="Times New Roman" pitchFamily="18" charset="0"/>
              </a:rPr>
              <a:t> </a:t>
            </a:r>
            <a:r>
              <a:rPr lang="ru-RU" sz="1400" dirty="0" smtClean="0">
                <a:solidFill>
                  <a:schemeClr val="accent1">
                    <a:lumMod val="50000"/>
                  </a:schemeClr>
                </a:solidFill>
                <a:latin typeface="Times New Roman" pitchFamily="18" charset="0"/>
                <a:cs typeface="Times New Roman" pitchFamily="18" charset="0"/>
              </a:rPr>
              <a:t>СОШ </a:t>
            </a:r>
          </a:p>
          <a:p>
            <a:pPr lvl="0">
              <a:lnSpc>
                <a:spcPct val="90000"/>
              </a:lnSpc>
              <a:spcBef>
                <a:spcPts val="1000"/>
              </a:spcBef>
            </a:pPr>
            <a:r>
              <a:rPr lang="ru-RU" sz="1400" dirty="0" smtClean="0">
                <a:solidFill>
                  <a:schemeClr val="accent1">
                    <a:lumMod val="50000"/>
                  </a:schemeClr>
                </a:solidFill>
                <a:latin typeface="Times New Roman" pitchFamily="18" charset="0"/>
                <a:cs typeface="Times New Roman" pitchFamily="18" charset="0"/>
              </a:rPr>
              <a:t>Республики Марий Эл</a:t>
            </a:r>
            <a:endParaRPr lang="ru-RU" sz="1400" dirty="0">
              <a:solidFill>
                <a:schemeClr val="accent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552666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1" y="0"/>
            <a:ext cx="9135879" cy="6858000"/>
          </a:xfrm>
          <a:prstGeom prst="rect">
            <a:avLst/>
          </a:prstGeom>
        </p:spPr>
      </p:pic>
      <p:sp>
        <p:nvSpPr>
          <p:cNvPr id="4" name="Прямоугольник 3"/>
          <p:cNvSpPr/>
          <p:nvPr/>
        </p:nvSpPr>
        <p:spPr>
          <a:xfrm>
            <a:off x="838200" y="1145372"/>
            <a:ext cx="7484533" cy="4355551"/>
          </a:xfrm>
          <a:prstGeom prst="rect">
            <a:avLst/>
          </a:prstGeom>
        </p:spPr>
        <p:txBody>
          <a:bodyPr wrap="square">
            <a:spAutoFit/>
          </a:bodyPr>
          <a:lstStyle/>
          <a:p>
            <a:pPr marL="342900" lvl="0" indent="-342900">
              <a:buFont typeface="+mj-lt"/>
              <a:buAutoNum type="romanUcPeriod"/>
            </a:pPr>
            <a:r>
              <a:rPr lang="en-US" sz="1400" b="1" dirty="0">
                <a:solidFill>
                  <a:srgbClr val="FF0000"/>
                </a:solidFill>
                <a:latin typeface="Times New Roman" pitchFamily="18" charset="0"/>
                <a:ea typeface="Times New Roman"/>
                <a:cs typeface="Times New Roman" pitchFamily="18" charset="0"/>
              </a:rPr>
              <a:t>You will hear a story. For questions 1-7 complete the missing information. You will need to write a number, a word or several words. You will hear the story twice</a:t>
            </a:r>
            <a:r>
              <a:rPr lang="ru-RU" sz="1400" b="1" dirty="0">
                <a:solidFill>
                  <a:srgbClr val="FF0000"/>
                </a:solidFill>
                <a:latin typeface="Times New Roman" pitchFamily="18" charset="0"/>
                <a:ea typeface="Times New Roman"/>
                <a:cs typeface="Times New Roman" pitchFamily="18" charset="0"/>
              </a:rPr>
              <a:t>. </a:t>
            </a:r>
            <a:endParaRPr lang="ru-RU" sz="1400" dirty="0">
              <a:solidFill>
                <a:srgbClr val="FF0000"/>
              </a:solidFill>
              <a:latin typeface="Times New Roman" pitchFamily="18" charset="0"/>
              <a:cs typeface="Times New Roman" pitchFamily="18" charset="0"/>
            </a:endParaRPr>
          </a:p>
          <a:p>
            <a:r>
              <a:rPr lang="en-US" sz="1200" dirty="0">
                <a:latin typeface="Times New Roman" pitchFamily="18" charset="0"/>
                <a:ea typeface="Times New Roman"/>
                <a:cs typeface="Times New Roman" pitchFamily="18" charset="0"/>
              </a:rPr>
              <a:t> </a:t>
            </a:r>
            <a:endParaRPr lang="ru-RU" sz="1200" dirty="0">
              <a:latin typeface="Times New Roman" pitchFamily="18" charset="0"/>
              <a:cs typeface="Times New Roman" pitchFamily="18" charset="0"/>
            </a:endParaRPr>
          </a:p>
          <a:p>
            <a:pPr marL="685800" algn="ctr"/>
            <a:r>
              <a:rPr lang="en-US" sz="2000" dirty="0">
                <a:latin typeface="Times New Roman" pitchFamily="18" charset="0"/>
                <a:ea typeface="Times New Roman"/>
                <a:cs typeface="Times New Roman" pitchFamily="18" charset="0"/>
              </a:rPr>
              <a:t>My weekdays.</a:t>
            </a:r>
            <a:endParaRPr lang="ru-RU" sz="2000" dirty="0">
              <a:latin typeface="Times New Roman" pitchFamily="18" charset="0"/>
              <a:cs typeface="Times New Roman" pitchFamily="18" charset="0"/>
            </a:endParaRPr>
          </a:p>
          <a:p>
            <a:pPr>
              <a:lnSpc>
                <a:spcPct val="115000"/>
              </a:lnSpc>
              <a:spcAft>
                <a:spcPts val="1000"/>
              </a:spcAft>
            </a:pPr>
            <a:r>
              <a:rPr lang="en-US" sz="1200" dirty="0">
                <a:latin typeface="Times New Roman" pitchFamily="18" charset="0"/>
                <a:ea typeface="Times New Roman"/>
                <a:cs typeface="Times New Roman" pitchFamily="18" charset="0"/>
              </a:rPr>
              <a:t> </a:t>
            </a:r>
            <a:endParaRPr lang="ru-RU" sz="1200" dirty="0">
              <a:latin typeface="Times New Roman" pitchFamily="18" charset="0"/>
              <a:ea typeface="Calibri"/>
              <a:cs typeface="Times New Roman" pitchFamily="18" charset="0"/>
            </a:endParaRPr>
          </a:p>
          <a:p>
            <a:pPr>
              <a:lnSpc>
                <a:spcPct val="115000"/>
              </a:lnSpc>
              <a:spcAft>
                <a:spcPts val="1000"/>
              </a:spcAft>
            </a:pPr>
            <a:r>
              <a:rPr lang="ru-RU" dirty="0" smtClean="0">
                <a:latin typeface="Times New Roman" pitchFamily="18" charset="0"/>
                <a:ea typeface="Times New Roman"/>
                <a:cs typeface="Times New Roman" pitchFamily="18" charset="0"/>
              </a:rPr>
              <a:t>1. </a:t>
            </a:r>
            <a:r>
              <a:rPr lang="en-US" dirty="0" smtClean="0">
                <a:latin typeface="Times New Roman" pitchFamily="18" charset="0"/>
                <a:ea typeface="Times New Roman"/>
                <a:cs typeface="Times New Roman" pitchFamily="18" charset="0"/>
              </a:rPr>
              <a:t>How </a:t>
            </a:r>
            <a:r>
              <a:rPr lang="en-US" dirty="0">
                <a:latin typeface="Times New Roman" pitchFamily="18" charset="0"/>
                <a:ea typeface="Times New Roman"/>
                <a:cs typeface="Times New Roman" pitchFamily="18" charset="0"/>
              </a:rPr>
              <a:t>many children does the woman have?  (1)_____</a:t>
            </a:r>
            <a:endParaRPr lang="ru-RU" dirty="0">
              <a:latin typeface="Times New Roman" pitchFamily="18" charset="0"/>
              <a:ea typeface="Calibri"/>
              <a:cs typeface="Times New Roman" pitchFamily="18" charset="0"/>
            </a:endParaRPr>
          </a:p>
          <a:p>
            <a:pPr>
              <a:lnSpc>
                <a:spcPct val="115000"/>
              </a:lnSpc>
              <a:spcAft>
                <a:spcPts val="1000"/>
              </a:spcAft>
            </a:pPr>
            <a:r>
              <a:rPr lang="ru-RU" dirty="0" smtClean="0">
                <a:latin typeface="Times New Roman" pitchFamily="18" charset="0"/>
                <a:ea typeface="Times New Roman"/>
                <a:cs typeface="Times New Roman" pitchFamily="18" charset="0"/>
              </a:rPr>
              <a:t>2. </a:t>
            </a:r>
            <a:r>
              <a:rPr lang="en-US" dirty="0" smtClean="0">
                <a:latin typeface="Times New Roman" pitchFamily="18" charset="0"/>
                <a:ea typeface="Times New Roman"/>
                <a:cs typeface="Times New Roman" pitchFamily="18" charset="0"/>
              </a:rPr>
              <a:t>When </a:t>
            </a:r>
            <a:r>
              <a:rPr lang="en-US" dirty="0">
                <a:latin typeface="Times New Roman" pitchFamily="18" charset="0"/>
                <a:ea typeface="Times New Roman"/>
                <a:cs typeface="Times New Roman" pitchFamily="18" charset="0"/>
              </a:rPr>
              <a:t>do her children get up?                         (2)_____</a:t>
            </a:r>
            <a:endParaRPr lang="ru-RU" dirty="0">
              <a:latin typeface="Times New Roman" pitchFamily="18" charset="0"/>
              <a:ea typeface="Calibri"/>
              <a:cs typeface="Times New Roman" pitchFamily="18" charset="0"/>
            </a:endParaRPr>
          </a:p>
          <a:p>
            <a:pPr>
              <a:lnSpc>
                <a:spcPct val="115000"/>
              </a:lnSpc>
              <a:spcAft>
                <a:spcPts val="1000"/>
              </a:spcAft>
            </a:pPr>
            <a:r>
              <a:rPr lang="ru-RU" dirty="0" smtClean="0">
                <a:latin typeface="Times New Roman" pitchFamily="18" charset="0"/>
                <a:ea typeface="Times New Roman"/>
                <a:cs typeface="Times New Roman" pitchFamily="18" charset="0"/>
              </a:rPr>
              <a:t>3. </a:t>
            </a:r>
            <a:r>
              <a:rPr lang="en-US" dirty="0" smtClean="0">
                <a:latin typeface="Times New Roman" pitchFamily="18" charset="0"/>
                <a:ea typeface="Times New Roman"/>
                <a:cs typeface="Times New Roman" pitchFamily="18" charset="0"/>
              </a:rPr>
              <a:t>Where </a:t>
            </a:r>
            <a:r>
              <a:rPr lang="en-US" dirty="0">
                <a:latin typeface="Times New Roman" pitchFamily="18" charset="0"/>
                <a:ea typeface="Times New Roman"/>
                <a:cs typeface="Times New Roman" pitchFamily="18" charset="0"/>
              </a:rPr>
              <a:t>does she go early in the morning?       (3)_____</a:t>
            </a:r>
            <a:endParaRPr lang="ru-RU" dirty="0">
              <a:latin typeface="Times New Roman" pitchFamily="18" charset="0"/>
              <a:ea typeface="Calibri"/>
              <a:cs typeface="Times New Roman" pitchFamily="18" charset="0"/>
            </a:endParaRPr>
          </a:p>
          <a:p>
            <a:pPr>
              <a:lnSpc>
                <a:spcPct val="115000"/>
              </a:lnSpc>
              <a:spcAft>
                <a:spcPts val="1000"/>
              </a:spcAft>
            </a:pPr>
            <a:r>
              <a:rPr lang="ru-RU" dirty="0" smtClean="0">
                <a:latin typeface="Times New Roman" pitchFamily="18" charset="0"/>
                <a:ea typeface="Times New Roman"/>
                <a:cs typeface="Times New Roman" pitchFamily="18" charset="0"/>
              </a:rPr>
              <a:t>4. </a:t>
            </a:r>
            <a:r>
              <a:rPr lang="en-US" dirty="0" smtClean="0">
                <a:latin typeface="Times New Roman" pitchFamily="18" charset="0"/>
                <a:ea typeface="Times New Roman"/>
                <a:cs typeface="Times New Roman" pitchFamily="18" charset="0"/>
              </a:rPr>
              <a:t>What </a:t>
            </a:r>
            <a:r>
              <a:rPr lang="en-US" dirty="0">
                <a:latin typeface="Times New Roman" pitchFamily="18" charset="0"/>
                <a:ea typeface="Times New Roman"/>
                <a:cs typeface="Times New Roman" pitchFamily="18" charset="0"/>
              </a:rPr>
              <a:t>does she do on Mondays?                      (4)_____</a:t>
            </a:r>
            <a:endParaRPr lang="ru-RU" dirty="0">
              <a:latin typeface="Times New Roman" pitchFamily="18" charset="0"/>
              <a:ea typeface="Calibri"/>
              <a:cs typeface="Times New Roman" pitchFamily="18" charset="0"/>
            </a:endParaRPr>
          </a:p>
          <a:p>
            <a:pPr>
              <a:lnSpc>
                <a:spcPct val="115000"/>
              </a:lnSpc>
              <a:spcAft>
                <a:spcPts val="1000"/>
              </a:spcAft>
            </a:pPr>
            <a:r>
              <a:rPr lang="ru-RU" dirty="0" smtClean="0">
                <a:latin typeface="Times New Roman" pitchFamily="18" charset="0"/>
                <a:ea typeface="Times New Roman"/>
                <a:cs typeface="Times New Roman" pitchFamily="18" charset="0"/>
              </a:rPr>
              <a:t>5. </a:t>
            </a:r>
            <a:r>
              <a:rPr lang="en-US" dirty="0" smtClean="0">
                <a:latin typeface="Times New Roman" pitchFamily="18" charset="0"/>
                <a:ea typeface="Times New Roman"/>
                <a:cs typeface="Times New Roman" pitchFamily="18" charset="0"/>
              </a:rPr>
              <a:t>Who </a:t>
            </a:r>
            <a:r>
              <a:rPr lang="en-US" dirty="0">
                <a:latin typeface="Times New Roman" pitchFamily="18" charset="0"/>
                <a:ea typeface="Times New Roman"/>
                <a:cs typeface="Times New Roman" pitchFamily="18" charset="0"/>
              </a:rPr>
              <a:t>likes cook in their family?                       (5)_____</a:t>
            </a:r>
            <a:endParaRPr lang="ru-RU" dirty="0">
              <a:latin typeface="Times New Roman" pitchFamily="18" charset="0"/>
              <a:ea typeface="Calibri"/>
              <a:cs typeface="Times New Roman" pitchFamily="18" charset="0"/>
            </a:endParaRPr>
          </a:p>
          <a:p>
            <a:pPr>
              <a:lnSpc>
                <a:spcPct val="115000"/>
              </a:lnSpc>
              <a:spcAft>
                <a:spcPts val="1000"/>
              </a:spcAft>
            </a:pPr>
            <a:r>
              <a:rPr lang="ru-RU" dirty="0" smtClean="0">
                <a:latin typeface="Times New Roman" pitchFamily="18" charset="0"/>
                <a:ea typeface="Times New Roman"/>
                <a:cs typeface="Times New Roman" pitchFamily="18" charset="0"/>
              </a:rPr>
              <a:t>6. </a:t>
            </a:r>
            <a:r>
              <a:rPr lang="en-US" dirty="0" smtClean="0">
                <a:latin typeface="Times New Roman" pitchFamily="18" charset="0"/>
                <a:ea typeface="Times New Roman"/>
                <a:cs typeface="Times New Roman" pitchFamily="18" charset="0"/>
              </a:rPr>
              <a:t>How </a:t>
            </a:r>
            <a:r>
              <a:rPr lang="en-US" dirty="0">
                <a:latin typeface="Times New Roman" pitchFamily="18" charset="0"/>
                <a:ea typeface="Times New Roman"/>
                <a:cs typeface="Times New Roman" pitchFamily="18" charset="0"/>
              </a:rPr>
              <a:t>often does she visit her father?                (6)_____</a:t>
            </a:r>
            <a:endParaRPr lang="ru-RU" dirty="0">
              <a:latin typeface="Times New Roman" pitchFamily="18" charset="0"/>
              <a:ea typeface="Calibri"/>
              <a:cs typeface="Times New Roman" pitchFamily="18" charset="0"/>
            </a:endParaRPr>
          </a:p>
          <a:p>
            <a:pPr>
              <a:lnSpc>
                <a:spcPct val="115000"/>
              </a:lnSpc>
              <a:spcAft>
                <a:spcPts val="1000"/>
              </a:spcAft>
            </a:pPr>
            <a:r>
              <a:rPr lang="ru-RU" dirty="0" smtClean="0">
                <a:latin typeface="Times New Roman" pitchFamily="18" charset="0"/>
                <a:ea typeface="Times New Roman"/>
                <a:cs typeface="Times New Roman" pitchFamily="18" charset="0"/>
              </a:rPr>
              <a:t>7. </a:t>
            </a:r>
            <a:r>
              <a:rPr lang="en-US" dirty="0" smtClean="0">
                <a:latin typeface="Times New Roman" pitchFamily="18" charset="0"/>
                <a:ea typeface="Times New Roman"/>
                <a:cs typeface="Times New Roman" pitchFamily="18" charset="0"/>
              </a:rPr>
              <a:t>How </a:t>
            </a:r>
            <a:r>
              <a:rPr lang="en-US" dirty="0">
                <a:latin typeface="Times New Roman" pitchFamily="18" charset="0"/>
                <a:ea typeface="Times New Roman"/>
                <a:cs typeface="Times New Roman" pitchFamily="18" charset="0"/>
              </a:rPr>
              <a:t>often do they visit their friends?              (7</a:t>
            </a:r>
            <a:r>
              <a:rPr lang="en-US" dirty="0" smtClean="0">
                <a:latin typeface="Times New Roman" pitchFamily="18" charset="0"/>
                <a:ea typeface="Times New Roman"/>
                <a:cs typeface="Times New Roman" pitchFamily="18" charset="0"/>
              </a:rPr>
              <a:t>)_____</a:t>
            </a:r>
            <a:endParaRPr lang="ru-RU"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22618323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1883192"/>
            <a:ext cx="4572000" cy="3091616"/>
          </a:xfrm>
          <a:prstGeom prst="rect">
            <a:avLst/>
          </a:prstGeom>
        </p:spPr>
        <p:txBody>
          <a:bodyPr>
            <a:spAutoFit/>
          </a:bodyPr>
          <a:lstStyle/>
          <a:p>
            <a:pPr>
              <a:lnSpc>
                <a:spcPct val="115000"/>
              </a:lnSpc>
              <a:spcAft>
                <a:spcPts val="1000"/>
              </a:spcAft>
            </a:pPr>
            <a:r>
              <a:rPr lang="en-US" b="1" dirty="0">
                <a:latin typeface="Times New Roman"/>
                <a:ea typeface="Times New Roman"/>
                <a:cs typeface="Times New Roman"/>
              </a:rPr>
              <a:t>1. - two children</a:t>
            </a:r>
            <a:endParaRPr lang="ru-RU" sz="1400" dirty="0">
              <a:ea typeface="Times New Roman"/>
              <a:cs typeface="Times New Roman"/>
            </a:endParaRPr>
          </a:p>
          <a:p>
            <a:pPr>
              <a:lnSpc>
                <a:spcPct val="115000"/>
              </a:lnSpc>
              <a:spcAft>
                <a:spcPts val="1000"/>
              </a:spcAft>
            </a:pPr>
            <a:r>
              <a:rPr lang="en-US" b="1" dirty="0">
                <a:latin typeface="Times New Roman"/>
                <a:ea typeface="Times New Roman"/>
                <a:cs typeface="Times New Roman"/>
              </a:rPr>
              <a:t>2. - at seven o’clock</a:t>
            </a:r>
            <a:endParaRPr lang="ru-RU" sz="1400" dirty="0">
              <a:ea typeface="Times New Roman"/>
              <a:cs typeface="Times New Roman"/>
            </a:endParaRPr>
          </a:p>
          <a:p>
            <a:pPr>
              <a:lnSpc>
                <a:spcPct val="115000"/>
              </a:lnSpc>
              <a:spcAft>
                <a:spcPts val="1000"/>
              </a:spcAft>
            </a:pPr>
            <a:r>
              <a:rPr lang="en-US" b="1" dirty="0">
                <a:latin typeface="Times New Roman"/>
                <a:ea typeface="Times New Roman"/>
                <a:cs typeface="Times New Roman"/>
              </a:rPr>
              <a:t>3. – to the gym</a:t>
            </a:r>
            <a:endParaRPr lang="ru-RU" sz="1400" dirty="0">
              <a:ea typeface="Times New Roman"/>
              <a:cs typeface="Times New Roman"/>
            </a:endParaRPr>
          </a:p>
          <a:p>
            <a:pPr>
              <a:lnSpc>
                <a:spcPct val="115000"/>
              </a:lnSpc>
              <a:spcAft>
                <a:spcPts val="1000"/>
              </a:spcAft>
            </a:pPr>
            <a:r>
              <a:rPr lang="en-US" b="1" dirty="0">
                <a:latin typeface="Times New Roman"/>
                <a:ea typeface="Times New Roman"/>
                <a:cs typeface="Times New Roman"/>
              </a:rPr>
              <a:t>4. – goes shopping</a:t>
            </a:r>
            <a:endParaRPr lang="ru-RU" sz="1400" dirty="0">
              <a:ea typeface="Times New Roman"/>
              <a:cs typeface="Times New Roman"/>
            </a:endParaRPr>
          </a:p>
          <a:p>
            <a:pPr>
              <a:lnSpc>
                <a:spcPct val="115000"/>
              </a:lnSpc>
              <a:spcAft>
                <a:spcPts val="1000"/>
              </a:spcAft>
            </a:pPr>
            <a:r>
              <a:rPr lang="en-US" b="1" dirty="0">
                <a:latin typeface="Times New Roman"/>
                <a:ea typeface="Times New Roman"/>
                <a:cs typeface="Times New Roman"/>
              </a:rPr>
              <a:t>5. – her husband </a:t>
            </a:r>
            <a:endParaRPr lang="ru-RU" sz="1400" dirty="0">
              <a:ea typeface="Times New Roman"/>
              <a:cs typeface="Times New Roman"/>
            </a:endParaRPr>
          </a:p>
          <a:p>
            <a:pPr>
              <a:lnSpc>
                <a:spcPct val="115000"/>
              </a:lnSpc>
              <a:spcAft>
                <a:spcPts val="1000"/>
              </a:spcAft>
            </a:pPr>
            <a:r>
              <a:rPr lang="en-US" b="1" dirty="0">
                <a:latin typeface="Times New Roman"/>
                <a:ea typeface="Times New Roman"/>
                <a:cs typeface="Times New Roman"/>
              </a:rPr>
              <a:t>6. – twice a week</a:t>
            </a:r>
            <a:endParaRPr lang="ru-RU" sz="1400" dirty="0">
              <a:ea typeface="Times New Roman"/>
              <a:cs typeface="Times New Roman"/>
            </a:endParaRPr>
          </a:p>
          <a:p>
            <a:pPr>
              <a:lnSpc>
                <a:spcPct val="115000"/>
              </a:lnSpc>
              <a:spcAft>
                <a:spcPts val="1000"/>
              </a:spcAft>
            </a:pPr>
            <a:r>
              <a:rPr lang="en-US" b="1" dirty="0">
                <a:latin typeface="Times New Roman"/>
                <a:ea typeface="Times New Roman"/>
                <a:cs typeface="Times New Roman"/>
              </a:rPr>
              <a:t>7. – sometimes</a:t>
            </a:r>
            <a:endParaRPr lang="ru-RU" sz="1400" dirty="0">
              <a:ea typeface="Times New Roman"/>
              <a:cs typeface="Times New Roman"/>
            </a:endParaRPr>
          </a:p>
        </p:txBody>
      </p:sp>
    </p:spTree>
    <p:extLst>
      <p:ext uri="{BB962C8B-B14F-4D97-AF65-F5344CB8AC3E}">
        <p14:creationId xmlns:p14="http://schemas.microsoft.com/office/powerpoint/2010/main" val="2793031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2" name="Прямоугольник 1"/>
          <p:cNvSpPr/>
          <p:nvPr/>
        </p:nvSpPr>
        <p:spPr>
          <a:xfrm>
            <a:off x="1236133" y="799306"/>
            <a:ext cx="6341533" cy="4144533"/>
          </a:xfrm>
          <a:prstGeom prst="rect">
            <a:avLst/>
          </a:prstGeom>
        </p:spPr>
        <p:txBody>
          <a:bodyPr wrap="square">
            <a:spAutoFit/>
          </a:bodyPr>
          <a:lstStyle/>
          <a:p>
            <a:pPr marL="685800" algn="ctr"/>
            <a:endParaRPr lang="en-US" dirty="0" smtClean="0">
              <a:latin typeface="Times New Roman"/>
            </a:endParaRPr>
          </a:p>
          <a:p>
            <a:pPr marL="685800" algn="ctr"/>
            <a:endParaRPr lang="en-US" dirty="0">
              <a:solidFill>
                <a:srgbClr val="FF0000"/>
              </a:solidFill>
              <a:latin typeface="Times New Roman"/>
            </a:endParaRPr>
          </a:p>
          <a:p>
            <a:pPr marL="685800" algn="ctr"/>
            <a:r>
              <a:rPr lang="en-US" dirty="0" smtClean="0">
                <a:solidFill>
                  <a:srgbClr val="FF0000"/>
                </a:solidFill>
                <a:latin typeface="Times New Roman"/>
              </a:rPr>
              <a:t>2</a:t>
            </a:r>
            <a:r>
              <a:rPr lang="en-US" dirty="0">
                <a:solidFill>
                  <a:srgbClr val="FF0000"/>
                </a:solidFill>
                <a:latin typeface="Times New Roman"/>
              </a:rPr>
              <a:t>. </a:t>
            </a:r>
            <a:r>
              <a:rPr lang="en-US" sz="1600" b="1" dirty="0">
                <a:solidFill>
                  <a:srgbClr val="FF0000"/>
                </a:solidFill>
                <a:latin typeface="Times New Roman"/>
                <a:ea typeface="Times New Roman"/>
              </a:rPr>
              <a:t>You will hear a story. </a:t>
            </a:r>
            <a:r>
              <a:rPr lang="ru-RU" sz="1600" b="1" dirty="0">
                <a:solidFill>
                  <a:srgbClr val="FF0000"/>
                </a:solidFill>
                <a:latin typeface="Times New Roman"/>
                <a:ea typeface="Times New Roman"/>
              </a:rPr>
              <a:t>С</a:t>
            </a:r>
            <a:r>
              <a:rPr lang="en-US" sz="1600" b="1" dirty="0" err="1">
                <a:solidFill>
                  <a:srgbClr val="FF0000"/>
                </a:solidFill>
                <a:latin typeface="Times New Roman"/>
                <a:ea typeface="Times New Roman"/>
              </a:rPr>
              <a:t>omplete</a:t>
            </a:r>
            <a:r>
              <a:rPr lang="en-US" sz="1600" b="1" dirty="0">
                <a:solidFill>
                  <a:srgbClr val="FF0000"/>
                </a:solidFill>
                <a:latin typeface="Times New Roman"/>
                <a:ea typeface="Times New Roman"/>
              </a:rPr>
              <a:t> the missing information. You will hear the story twice. </a:t>
            </a:r>
            <a:endParaRPr lang="ru-RU" dirty="0">
              <a:solidFill>
                <a:srgbClr val="FF0000"/>
              </a:solidFill>
            </a:endParaRPr>
          </a:p>
          <a:p>
            <a:pPr algn="ctr">
              <a:lnSpc>
                <a:spcPct val="115000"/>
              </a:lnSpc>
              <a:spcAft>
                <a:spcPts val="1000"/>
              </a:spcAft>
            </a:pPr>
            <a:r>
              <a:rPr lang="en-US" dirty="0">
                <a:latin typeface="Times New Roman"/>
                <a:ea typeface="Calibri"/>
                <a:cs typeface="Times New Roman"/>
              </a:rPr>
              <a:t> </a:t>
            </a:r>
            <a:endParaRPr lang="ru-RU" sz="1000" dirty="0">
              <a:ea typeface="Calibri"/>
              <a:cs typeface="Times New Roman"/>
            </a:endParaRPr>
          </a:p>
          <a:p>
            <a:pPr algn="just">
              <a:lnSpc>
                <a:spcPct val="115000"/>
              </a:lnSpc>
              <a:spcAft>
                <a:spcPts val="1000"/>
              </a:spcAft>
            </a:pPr>
            <a:r>
              <a:rPr lang="en-US" dirty="0">
                <a:latin typeface="Times New Roman"/>
                <a:ea typeface="Calibri"/>
                <a:cs typeface="Times New Roman"/>
              </a:rPr>
              <a:t> </a:t>
            </a:r>
            <a:r>
              <a:rPr lang="en-US" dirty="0" smtClean="0">
                <a:latin typeface="Times New Roman"/>
                <a:ea typeface="Calibri"/>
                <a:cs typeface="Times New Roman"/>
              </a:rPr>
              <a:t>Not </a:t>
            </a:r>
            <a:r>
              <a:rPr lang="en-US" dirty="0">
                <a:latin typeface="Times New Roman"/>
                <a:ea typeface="Calibri"/>
                <a:cs typeface="Times New Roman"/>
              </a:rPr>
              <a:t>long ago some shoppers were asked to test …  packets of coffee. They were given the coffee to … . It came from four packets. Each packet was a … </a:t>
            </a:r>
            <a:r>
              <a:rPr lang="en-US" dirty="0" err="1">
                <a:latin typeface="Times New Roman"/>
                <a:ea typeface="Calibri"/>
                <a:cs typeface="Times New Roman"/>
              </a:rPr>
              <a:t>colour</a:t>
            </a:r>
            <a:r>
              <a:rPr lang="en-US" dirty="0">
                <a:latin typeface="Times New Roman"/>
                <a:ea typeface="Calibri"/>
                <a:cs typeface="Times New Roman"/>
              </a:rPr>
              <a:t>; brown, red, blue, or yellow. 8 people out … every 10 said the coffee in the brown packet … too strong. They said the red packet was « richer». … also said the blue packet of coffee was « milder».  9 … out of 10 said the coffee in the yellow … was «too weak». The funny thing was that the … had put exactly the same coffee in all four …!</a:t>
            </a:r>
            <a:endParaRPr lang="ru-RU" sz="1000" dirty="0">
              <a:ea typeface="Calibri"/>
              <a:cs typeface="Times New Roman"/>
            </a:endParaRPr>
          </a:p>
        </p:txBody>
      </p:sp>
    </p:spTree>
    <p:extLst>
      <p:ext uri="{BB962C8B-B14F-4D97-AF65-F5344CB8AC3E}">
        <p14:creationId xmlns:p14="http://schemas.microsoft.com/office/powerpoint/2010/main" val="1760702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5933" y="846667"/>
            <a:ext cx="6942667" cy="3255378"/>
          </a:xfrm>
          <a:prstGeom prst="rect">
            <a:avLst/>
          </a:prstGeom>
        </p:spPr>
        <p:txBody>
          <a:bodyPr wrap="square">
            <a:spAutoFit/>
          </a:bodyPr>
          <a:lstStyle/>
          <a:p>
            <a:pPr lvl="0" algn="just">
              <a:lnSpc>
                <a:spcPct val="115000"/>
              </a:lnSpc>
              <a:spcAft>
                <a:spcPts val="1000"/>
              </a:spcAft>
            </a:pPr>
            <a:r>
              <a:rPr lang="en-US" sz="2000" dirty="0">
                <a:solidFill>
                  <a:prstClr val="black"/>
                </a:solidFill>
                <a:latin typeface="Times New Roman"/>
                <a:ea typeface="Calibri"/>
                <a:cs typeface="Times New Roman"/>
              </a:rPr>
              <a:t>Not long ago some shoppers were asked to test </a:t>
            </a:r>
            <a:r>
              <a:rPr lang="en-US" sz="2000" dirty="0" smtClean="0">
                <a:solidFill>
                  <a:srgbClr val="FF0000"/>
                </a:solidFill>
                <a:latin typeface="Times New Roman"/>
                <a:ea typeface="Calibri"/>
                <a:cs typeface="Times New Roman"/>
              </a:rPr>
              <a:t>some </a:t>
            </a:r>
            <a:r>
              <a:rPr lang="en-US" sz="2000" dirty="0" smtClean="0">
                <a:solidFill>
                  <a:prstClr val="black"/>
                </a:solidFill>
                <a:latin typeface="Times New Roman"/>
                <a:ea typeface="Calibri"/>
                <a:cs typeface="Times New Roman"/>
              </a:rPr>
              <a:t> </a:t>
            </a:r>
            <a:r>
              <a:rPr lang="en-US" sz="2000" dirty="0">
                <a:solidFill>
                  <a:prstClr val="black"/>
                </a:solidFill>
                <a:latin typeface="Times New Roman"/>
                <a:ea typeface="Calibri"/>
                <a:cs typeface="Times New Roman"/>
              </a:rPr>
              <a:t>packets of coffee. They were given the coffee to </a:t>
            </a:r>
            <a:r>
              <a:rPr lang="en-US" sz="2000" dirty="0" smtClean="0">
                <a:solidFill>
                  <a:srgbClr val="FF0000"/>
                </a:solidFill>
                <a:latin typeface="Times New Roman"/>
                <a:ea typeface="Calibri"/>
                <a:cs typeface="Times New Roman"/>
              </a:rPr>
              <a:t>drink</a:t>
            </a:r>
            <a:r>
              <a:rPr lang="en-US" sz="2000" dirty="0" smtClean="0">
                <a:solidFill>
                  <a:prstClr val="black"/>
                </a:solidFill>
                <a:latin typeface="Times New Roman"/>
                <a:ea typeface="Calibri"/>
                <a:cs typeface="Times New Roman"/>
              </a:rPr>
              <a:t> </a:t>
            </a:r>
            <a:r>
              <a:rPr lang="en-US" sz="2000" dirty="0">
                <a:solidFill>
                  <a:prstClr val="black"/>
                </a:solidFill>
                <a:latin typeface="Times New Roman"/>
                <a:ea typeface="Calibri"/>
                <a:cs typeface="Times New Roman"/>
              </a:rPr>
              <a:t>. It came from four packets. Each packet was a </a:t>
            </a:r>
            <a:r>
              <a:rPr lang="en-US" sz="2000" dirty="0" smtClean="0">
                <a:solidFill>
                  <a:srgbClr val="FF0000"/>
                </a:solidFill>
                <a:latin typeface="Times New Roman"/>
                <a:ea typeface="Calibri"/>
                <a:cs typeface="Times New Roman"/>
              </a:rPr>
              <a:t>different</a:t>
            </a:r>
            <a:r>
              <a:rPr lang="en-US" sz="2000" dirty="0" smtClean="0">
                <a:solidFill>
                  <a:prstClr val="black"/>
                </a:solidFill>
                <a:latin typeface="Times New Roman"/>
                <a:ea typeface="Calibri"/>
                <a:cs typeface="Times New Roman"/>
              </a:rPr>
              <a:t> </a:t>
            </a:r>
            <a:r>
              <a:rPr lang="en-US" sz="2000" dirty="0" err="1">
                <a:solidFill>
                  <a:prstClr val="black"/>
                </a:solidFill>
                <a:latin typeface="Times New Roman"/>
                <a:ea typeface="Calibri"/>
                <a:cs typeface="Times New Roman"/>
              </a:rPr>
              <a:t>colour</a:t>
            </a:r>
            <a:r>
              <a:rPr lang="en-US" sz="2000" dirty="0">
                <a:solidFill>
                  <a:prstClr val="black"/>
                </a:solidFill>
                <a:latin typeface="Times New Roman"/>
                <a:ea typeface="Calibri"/>
                <a:cs typeface="Times New Roman"/>
              </a:rPr>
              <a:t>; brown, red, blue, or yellow. 8 people out </a:t>
            </a:r>
            <a:r>
              <a:rPr lang="en-US" sz="2000" dirty="0" smtClean="0">
                <a:solidFill>
                  <a:srgbClr val="FF0000"/>
                </a:solidFill>
                <a:latin typeface="Times New Roman"/>
                <a:ea typeface="Calibri"/>
                <a:cs typeface="Times New Roman"/>
              </a:rPr>
              <a:t>of</a:t>
            </a:r>
            <a:r>
              <a:rPr lang="en-US" sz="2000" dirty="0" smtClean="0">
                <a:solidFill>
                  <a:prstClr val="black"/>
                </a:solidFill>
                <a:latin typeface="Times New Roman"/>
                <a:ea typeface="Calibri"/>
                <a:cs typeface="Times New Roman"/>
              </a:rPr>
              <a:t> every </a:t>
            </a:r>
            <a:r>
              <a:rPr lang="en-US" sz="2000" dirty="0">
                <a:solidFill>
                  <a:prstClr val="black"/>
                </a:solidFill>
                <a:latin typeface="Times New Roman"/>
                <a:ea typeface="Calibri"/>
                <a:cs typeface="Times New Roman"/>
              </a:rPr>
              <a:t>10 said the coffee in the brown packet </a:t>
            </a:r>
            <a:r>
              <a:rPr lang="en-US" sz="2000" dirty="0" smtClean="0">
                <a:solidFill>
                  <a:srgbClr val="FF0000"/>
                </a:solidFill>
                <a:latin typeface="Times New Roman"/>
                <a:ea typeface="Calibri"/>
                <a:cs typeface="Times New Roman"/>
              </a:rPr>
              <a:t>was</a:t>
            </a:r>
            <a:r>
              <a:rPr lang="en-US" sz="2000" dirty="0" smtClean="0">
                <a:solidFill>
                  <a:prstClr val="black"/>
                </a:solidFill>
                <a:latin typeface="Times New Roman"/>
                <a:ea typeface="Calibri"/>
                <a:cs typeface="Times New Roman"/>
              </a:rPr>
              <a:t> </a:t>
            </a:r>
            <a:r>
              <a:rPr lang="en-US" sz="2000" dirty="0">
                <a:solidFill>
                  <a:prstClr val="black"/>
                </a:solidFill>
                <a:latin typeface="Times New Roman"/>
                <a:ea typeface="Calibri"/>
                <a:cs typeface="Times New Roman"/>
              </a:rPr>
              <a:t>too strong. They said the red packet was « richer». </a:t>
            </a:r>
            <a:r>
              <a:rPr lang="en-US" sz="2000" dirty="0" smtClean="0">
                <a:solidFill>
                  <a:srgbClr val="FF0000"/>
                </a:solidFill>
                <a:latin typeface="Times New Roman"/>
                <a:ea typeface="Calibri"/>
                <a:cs typeface="Times New Roman"/>
              </a:rPr>
              <a:t>They</a:t>
            </a:r>
            <a:r>
              <a:rPr lang="en-US" sz="2000" dirty="0" smtClean="0">
                <a:solidFill>
                  <a:prstClr val="black"/>
                </a:solidFill>
                <a:latin typeface="Times New Roman"/>
                <a:ea typeface="Calibri"/>
                <a:cs typeface="Times New Roman"/>
              </a:rPr>
              <a:t> </a:t>
            </a:r>
            <a:r>
              <a:rPr lang="en-US" sz="2000" dirty="0">
                <a:solidFill>
                  <a:prstClr val="black"/>
                </a:solidFill>
                <a:latin typeface="Times New Roman"/>
                <a:ea typeface="Calibri"/>
                <a:cs typeface="Times New Roman"/>
              </a:rPr>
              <a:t>also said the blue packet of coffee was « milder».  9 </a:t>
            </a:r>
            <a:r>
              <a:rPr lang="en-US" sz="2000" dirty="0" smtClean="0">
                <a:solidFill>
                  <a:srgbClr val="FF0000"/>
                </a:solidFill>
                <a:latin typeface="Times New Roman"/>
                <a:ea typeface="Calibri"/>
                <a:cs typeface="Times New Roman"/>
              </a:rPr>
              <a:t>people</a:t>
            </a:r>
            <a:r>
              <a:rPr lang="en-US" sz="2000" dirty="0" smtClean="0">
                <a:solidFill>
                  <a:prstClr val="black"/>
                </a:solidFill>
                <a:latin typeface="Times New Roman"/>
                <a:ea typeface="Calibri"/>
                <a:cs typeface="Times New Roman"/>
              </a:rPr>
              <a:t> </a:t>
            </a:r>
            <a:r>
              <a:rPr lang="en-US" sz="2000" dirty="0">
                <a:solidFill>
                  <a:prstClr val="black"/>
                </a:solidFill>
                <a:latin typeface="Times New Roman"/>
                <a:ea typeface="Calibri"/>
                <a:cs typeface="Times New Roman"/>
              </a:rPr>
              <a:t>out of 10 said the coffee in the yellow </a:t>
            </a:r>
            <a:r>
              <a:rPr lang="en-US" sz="2000" dirty="0" smtClean="0">
                <a:solidFill>
                  <a:srgbClr val="FF0000"/>
                </a:solidFill>
                <a:latin typeface="Times New Roman"/>
                <a:ea typeface="Calibri"/>
                <a:cs typeface="Times New Roman"/>
              </a:rPr>
              <a:t>pack</a:t>
            </a:r>
            <a:r>
              <a:rPr lang="en-US" sz="2000" dirty="0" smtClean="0">
                <a:solidFill>
                  <a:prstClr val="black"/>
                </a:solidFill>
                <a:latin typeface="Times New Roman"/>
                <a:ea typeface="Calibri"/>
                <a:cs typeface="Times New Roman"/>
              </a:rPr>
              <a:t> </a:t>
            </a:r>
            <a:r>
              <a:rPr lang="en-US" sz="2000" dirty="0">
                <a:solidFill>
                  <a:prstClr val="black"/>
                </a:solidFill>
                <a:latin typeface="Times New Roman"/>
                <a:ea typeface="Calibri"/>
                <a:cs typeface="Times New Roman"/>
              </a:rPr>
              <a:t>was «too weak». The funny thing was that the </a:t>
            </a:r>
            <a:r>
              <a:rPr lang="en-US" sz="2000" dirty="0" smtClean="0">
                <a:solidFill>
                  <a:srgbClr val="FF0000"/>
                </a:solidFill>
                <a:latin typeface="Times New Roman"/>
                <a:ea typeface="Calibri"/>
                <a:cs typeface="Times New Roman"/>
              </a:rPr>
              <a:t>testers</a:t>
            </a:r>
            <a:r>
              <a:rPr lang="en-US" sz="2000" dirty="0" smtClean="0">
                <a:solidFill>
                  <a:prstClr val="black"/>
                </a:solidFill>
                <a:latin typeface="Times New Roman"/>
                <a:ea typeface="Calibri"/>
                <a:cs typeface="Times New Roman"/>
              </a:rPr>
              <a:t> </a:t>
            </a:r>
            <a:r>
              <a:rPr lang="en-US" sz="2000" dirty="0">
                <a:solidFill>
                  <a:prstClr val="black"/>
                </a:solidFill>
                <a:latin typeface="Times New Roman"/>
                <a:ea typeface="Calibri"/>
                <a:cs typeface="Times New Roman"/>
              </a:rPr>
              <a:t>had put exactly the same coffee in all four </a:t>
            </a:r>
            <a:r>
              <a:rPr lang="en-US" sz="2000" dirty="0" smtClean="0">
                <a:solidFill>
                  <a:srgbClr val="FF0000"/>
                </a:solidFill>
                <a:latin typeface="Times New Roman"/>
                <a:ea typeface="Calibri"/>
                <a:cs typeface="Times New Roman"/>
              </a:rPr>
              <a:t>packets</a:t>
            </a:r>
            <a:r>
              <a:rPr lang="en-US" sz="2000" dirty="0" smtClean="0">
                <a:solidFill>
                  <a:prstClr val="black"/>
                </a:solidFill>
                <a:latin typeface="Times New Roman"/>
                <a:ea typeface="Calibri"/>
                <a:cs typeface="Times New Roman"/>
              </a:rPr>
              <a:t>!</a:t>
            </a:r>
            <a:endParaRPr lang="ru-RU" sz="2000" dirty="0">
              <a:solidFill>
                <a:prstClr val="black"/>
              </a:solidFill>
              <a:ea typeface="Calibri"/>
              <a:cs typeface="Times New Roman"/>
            </a:endParaRPr>
          </a:p>
        </p:txBody>
      </p:sp>
    </p:spTree>
    <p:extLst>
      <p:ext uri="{BB962C8B-B14F-4D97-AF65-F5344CB8AC3E}">
        <p14:creationId xmlns:p14="http://schemas.microsoft.com/office/powerpoint/2010/main" val="25386112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9" name="Прямоугольник 8"/>
          <p:cNvSpPr/>
          <p:nvPr/>
        </p:nvSpPr>
        <p:spPr>
          <a:xfrm>
            <a:off x="685799" y="973668"/>
            <a:ext cx="7874001" cy="4893647"/>
          </a:xfrm>
          <a:prstGeom prst="rect">
            <a:avLst/>
          </a:prstGeom>
        </p:spPr>
        <p:txBody>
          <a:bodyPr wrap="square">
            <a:spAutoFit/>
          </a:bodyPr>
          <a:lstStyle/>
          <a:p>
            <a:pPr algn="ctr">
              <a:spcAft>
                <a:spcPts val="750"/>
              </a:spcAft>
            </a:pPr>
            <a:r>
              <a:rPr lang="en-US" b="1" dirty="0">
                <a:solidFill>
                  <a:srgbClr val="FF0000"/>
                </a:solidFill>
                <a:latin typeface="Times New Roman"/>
                <a:ea typeface="Times New Roman"/>
              </a:rPr>
              <a:t>Good Food for Good Life</a:t>
            </a:r>
            <a:endParaRPr lang="ru-RU" sz="1600" dirty="0">
              <a:solidFill>
                <a:srgbClr val="FF0000"/>
              </a:solidFill>
              <a:latin typeface="Times New Roman"/>
              <a:ea typeface="Times New Roman"/>
            </a:endParaRPr>
          </a:p>
          <a:p>
            <a:pPr>
              <a:spcAft>
                <a:spcPts val="750"/>
              </a:spcAft>
            </a:pPr>
            <a:r>
              <a:rPr lang="en-US" dirty="0">
                <a:solidFill>
                  <a:srgbClr val="333333"/>
                </a:solidFill>
                <a:latin typeface="Times New Roman"/>
                <a:ea typeface="Times New Roman"/>
              </a:rPr>
              <a:t>We need good food for good life. Good food has a lot of vitamins, proteins (</a:t>
            </a:r>
            <a:r>
              <a:rPr lang="ru-RU" dirty="0">
                <a:solidFill>
                  <a:srgbClr val="333333"/>
                </a:solidFill>
                <a:latin typeface="Times New Roman"/>
                <a:ea typeface="Times New Roman"/>
              </a:rPr>
              <a:t>белки</a:t>
            </a:r>
            <a:r>
              <a:rPr lang="en-US" dirty="0">
                <a:solidFill>
                  <a:srgbClr val="333333"/>
                </a:solidFill>
                <a:latin typeface="Times New Roman"/>
                <a:ea typeface="Times New Roman"/>
              </a:rPr>
              <a:t>) and minerals. They are in vegetables, fruits, bread, milk, meat, fish and porridge. These things help to make your </a:t>
            </a:r>
            <a:r>
              <a:rPr lang="en-US" b="1" dirty="0">
                <a:solidFill>
                  <a:srgbClr val="333333"/>
                </a:solidFill>
                <a:latin typeface="Times New Roman"/>
                <a:ea typeface="Times New Roman"/>
              </a:rPr>
              <a:t>bones</a:t>
            </a:r>
            <a:r>
              <a:rPr lang="en-US" dirty="0">
                <a:solidFill>
                  <a:srgbClr val="333333"/>
                </a:solidFill>
                <a:latin typeface="Times New Roman"/>
                <a:ea typeface="Times New Roman"/>
              </a:rPr>
              <a:t> and teeth strong. They make your body strong and healthy.</a:t>
            </a:r>
            <a:endParaRPr lang="ru-RU" sz="1600" dirty="0">
              <a:latin typeface="Times New Roman"/>
              <a:ea typeface="Times New Roman"/>
            </a:endParaRPr>
          </a:p>
          <a:p>
            <a:pPr>
              <a:spcAft>
                <a:spcPts val="750"/>
              </a:spcAft>
            </a:pPr>
            <a:r>
              <a:rPr lang="en-US" dirty="0">
                <a:solidFill>
                  <a:srgbClr val="333333"/>
                </a:solidFill>
                <a:latin typeface="Times New Roman"/>
                <a:ea typeface="Times New Roman"/>
              </a:rPr>
              <a:t>It's important to eat </a:t>
            </a:r>
            <a:r>
              <a:rPr lang="en-US" b="1" dirty="0">
                <a:solidFill>
                  <a:srgbClr val="333333"/>
                </a:solidFill>
                <a:latin typeface="Times New Roman"/>
                <a:ea typeface="Times New Roman"/>
              </a:rPr>
              <a:t>enough</a:t>
            </a:r>
            <a:r>
              <a:rPr lang="en-US" dirty="0">
                <a:solidFill>
                  <a:srgbClr val="333333"/>
                </a:solidFill>
                <a:latin typeface="Times New Roman"/>
                <a:ea typeface="Times New Roman"/>
              </a:rPr>
              <a:t> - not too much and not too little. Too much food makes you fat. Too little food makes you weak.</a:t>
            </a:r>
            <a:endParaRPr lang="ru-RU" sz="1600" dirty="0">
              <a:latin typeface="Times New Roman"/>
              <a:ea typeface="Times New Roman"/>
            </a:endParaRPr>
          </a:p>
          <a:p>
            <a:pPr>
              <a:spcAft>
                <a:spcPts val="750"/>
              </a:spcAft>
            </a:pPr>
            <a:endParaRPr lang="ru-RU" sz="1600" dirty="0">
              <a:latin typeface="Times New Roman"/>
              <a:ea typeface="Times New Roman"/>
            </a:endParaRPr>
          </a:p>
          <a:p>
            <a:pPr>
              <a:spcAft>
                <a:spcPts val="750"/>
              </a:spcAft>
            </a:pPr>
            <a:r>
              <a:rPr lang="en-US" b="1" dirty="0" smtClean="0">
                <a:solidFill>
                  <a:srgbClr val="333333"/>
                </a:solidFill>
                <a:latin typeface="Times New Roman"/>
                <a:ea typeface="Times New Roman"/>
              </a:rPr>
              <a:t> Are </a:t>
            </a:r>
            <a:r>
              <a:rPr lang="en-US" b="1" dirty="0">
                <a:solidFill>
                  <a:srgbClr val="333333"/>
                </a:solidFill>
                <a:latin typeface="Times New Roman"/>
                <a:ea typeface="Times New Roman"/>
              </a:rPr>
              <a:t>these statements true (T) or false (F)?</a:t>
            </a:r>
            <a:endParaRPr lang="ru-RU" sz="1600" b="1" dirty="0">
              <a:latin typeface="Times New Roman"/>
              <a:ea typeface="Times New Roman"/>
            </a:endParaRPr>
          </a:p>
          <a:p>
            <a:pPr marL="342900" lvl="0" indent="-342900">
              <a:spcAft>
                <a:spcPts val="750"/>
              </a:spcAft>
              <a:tabLst>
                <a:tab pos="457200" algn="l"/>
              </a:tabLst>
            </a:pPr>
            <a:r>
              <a:rPr lang="ru-RU" dirty="0" smtClean="0">
                <a:solidFill>
                  <a:srgbClr val="333333"/>
                </a:solidFill>
                <a:latin typeface="Times New Roman"/>
                <a:ea typeface="Times New Roman"/>
              </a:rPr>
              <a:t>1. </a:t>
            </a:r>
            <a:r>
              <a:rPr lang="en-US" dirty="0" smtClean="0">
                <a:solidFill>
                  <a:srgbClr val="333333"/>
                </a:solidFill>
                <a:latin typeface="Times New Roman"/>
                <a:ea typeface="Times New Roman"/>
              </a:rPr>
              <a:t>We </a:t>
            </a:r>
            <a:r>
              <a:rPr lang="en-US" dirty="0">
                <a:solidFill>
                  <a:srgbClr val="333333"/>
                </a:solidFill>
                <a:latin typeface="Times New Roman"/>
                <a:ea typeface="Times New Roman"/>
              </a:rPr>
              <a:t>need bad food for good life.</a:t>
            </a:r>
            <a:endParaRPr lang="ru-RU" sz="1600" dirty="0">
              <a:latin typeface="Times New Roman"/>
              <a:ea typeface="Times New Roman"/>
            </a:endParaRPr>
          </a:p>
          <a:p>
            <a:pPr marL="342900" lvl="0" indent="-342900">
              <a:spcAft>
                <a:spcPts val="750"/>
              </a:spcAft>
              <a:tabLst>
                <a:tab pos="457200" algn="l"/>
              </a:tabLst>
            </a:pPr>
            <a:r>
              <a:rPr lang="ru-RU" dirty="0" smtClean="0">
                <a:solidFill>
                  <a:srgbClr val="333333"/>
                </a:solidFill>
                <a:latin typeface="Times New Roman"/>
                <a:ea typeface="Times New Roman"/>
              </a:rPr>
              <a:t>2. </a:t>
            </a:r>
            <a:r>
              <a:rPr lang="ru-RU" dirty="0" err="1" smtClean="0">
                <a:solidFill>
                  <a:srgbClr val="333333"/>
                </a:solidFill>
                <a:latin typeface="Times New Roman"/>
                <a:ea typeface="Times New Roman"/>
              </a:rPr>
              <a:t>We</a:t>
            </a:r>
            <a:r>
              <a:rPr lang="ru-RU" dirty="0" smtClean="0">
                <a:solidFill>
                  <a:srgbClr val="333333"/>
                </a:solidFill>
                <a:latin typeface="Times New Roman"/>
                <a:ea typeface="Times New Roman"/>
              </a:rPr>
              <a:t> </a:t>
            </a:r>
            <a:r>
              <a:rPr lang="ru-RU" dirty="0" err="1">
                <a:solidFill>
                  <a:srgbClr val="333333"/>
                </a:solidFill>
                <a:latin typeface="Times New Roman"/>
                <a:ea typeface="Times New Roman"/>
              </a:rPr>
              <a:t>need</a:t>
            </a:r>
            <a:r>
              <a:rPr lang="ru-RU" dirty="0">
                <a:solidFill>
                  <a:srgbClr val="333333"/>
                </a:solidFill>
                <a:latin typeface="Times New Roman"/>
                <a:ea typeface="Times New Roman"/>
              </a:rPr>
              <a:t> </a:t>
            </a:r>
            <a:r>
              <a:rPr lang="ru-RU" dirty="0" err="1">
                <a:solidFill>
                  <a:srgbClr val="333333"/>
                </a:solidFill>
                <a:latin typeface="Times New Roman"/>
                <a:ea typeface="Times New Roman"/>
              </a:rPr>
              <a:t>few</a:t>
            </a:r>
            <a:r>
              <a:rPr lang="ru-RU" dirty="0">
                <a:solidFill>
                  <a:srgbClr val="333333"/>
                </a:solidFill>
                <a:latin typeface="Times New Roman"/>
                <a:ea typeface="Times New Roman"/>
              </a:rPr>
              <a:t> </a:t>
            </a:r>
            <a:r>
              <a:rPr lang="ru-RU" dirty="0" err="1">
                <a:solidFill>
                  <a:srgbClr val="333333"/>
                </a:solidFill>
                <a:latin typeface="Times New Roman"/>
                <a:ea typeface="Times New Roman"/>
              </a:rPr>
              <a:t>vitamins</a:t>
            </a:r>
            <a:r>
              <a:rPr lang="ru-RU" dirty="0">
                <a:solidFill>
                  <a:srgbClr val="333333"/>
                </a:solidFill>
                <a:latin typeface="Times New Roman"/>
                <a:ea typeface="Times New Roman"/>
              </a:rPr>
              <a:t>.</a:t>
            </a:r>
            <a:endParaRPr lang="ru-RU" sz="1600" dirty="0">
              <a:latin typeface="Times New Roman"/>
              <a:ea typeface="Times New Roman"/>
            </a:endParaRPr>
          </a:p>
          <a:p>
            <a:pPr marL="342900" lvl="0" indent="-342900">
              <a:spcAft>
                <a:spcPts val="750"/>
              </a:spcAft>
              <a:tabLst>
                <a:tab pos="457200" algn="l"/>
              </a:tabLst>
            </a:pPr>
            <a:r>
              <a:rPr lang="ru-RU" dirty="0" smtClean="0">
                <a:solidFill>
                  <a:srgbClr val="333333"/>
                </a:solidFill>
                <a:latin typeface="Times New Roman"/>
                <a:ea typeface="Times New Roman"/>
              </a:rPr>
              <a:t>3. </a:t>
            </a:r>
            <a:r>
              <a:rPr lang="en-US" dirty="0" smtClean="0">
                <a:solidFill>
                  <a:srgbClr val="333333"/>
                </a:solidFill>
                <a:latin typeface="Times New Roman"/>
                <a:ea typeface="Times New Roman"/>
              </a:rPr>
              <a:t>It's </a:t>
            </a:r>
            <a:r>
              <a:rPr lang="en-US" dirty="0">
                <a:solidFill>
                  <a:srgbClr val="333333"/>
                </a:solidFill>
                <a:latin typeface="Times New Roman"/>
                <a:ea typeface="Times New Roman"/>
              </a:rPr>
              <a:t>important to eat much.</a:t>
            </a:r>
            <a:endParaRPr lang="ru-RU" sz="1600" dirty="0">
              <a:latin typeface="Times New Roman"/>
              <a:ea typeface="Times New Roman"/>
            </a:endParaRPr>
          </a:p>
          <a:p>
            <a:pPr marL="342900" lvl="0" indent="-342900">
              <a:spcAft>
                <a:spcPts val="750"/>
              </a:spcAft>
              <a:tabLst>
                <a:tab pos="457200" algn="l"/>
              </a:tabLst>
            </a:pPr>
            <a:r>
              <a:rPr lang="ru-RU" dirty="0" smtClean="0">
                <a:solidFill>
                  <a:srgbClr val="333333"/>
                </a:solidFill>
                <a:latin typeface="Times New Roman"/>
                <a:ea typeface="Times New Roman"/>
              </a:rPr>
              <a:t>4. </a:t>
            </a:r>
            <a:r>
              <a:rPr lang="en-US" dirty="0" smtClean="0">
                <a:solidFill>
                  <a:srgbClr val="333333"/>
                </a:solidFill>
                <a:latin typeface="Times New Roman"/>
                <a:ea typeface="Times New Roman"/>
              </a:rPr>
              <a:t>Minerals </a:t>
            </a:r>
            <a:r>
              <a:rPr lang="en-US" dirty="0">
                <a:solidFill>
                  <a:srgbClr val="333333"/>
                </a:solidFill>
                <a:latin typeface="Times New Roman"/>
                <a:ea typeface="Times New Roman"/>
              </a:rPr>
              <a:t>make your bones and teeth strong.</a:t>
            </a:r>
            <a:endParaRPr lang="ru-RU" sz="1600" dirty="0">
              <a:latin typeface="Times New Roman"/>
              <a:ea typeface="Times New Roman"/>
            </a:endParaRPr>
          </a:p>
          <a:p>
            <a:pPr marL="342900" lvl="0" indent="-342900">
              <a:spcAft>
                <a:spcPts val="750"/>
              </a:spcAft>
              <a:tabLst>
                <a:tab pos="457200" algn="l"/>
              </a:tabLst>
            </a:pPr>
            <a:r>
              <a:rPr lang="ru-RU" dirty="0" smtClean="0">
                <a:solidFill>
                  <a:srgbClr val="333333"/>
                </a:solidFill>
                <a:latin typeface="Times New Roman"/>
                <a:ea typeface="Times New Roman"/>
              </a:rPr>
              <a:t>5. </a:t>
            </a:r>
            <a:r>
              <a:rPr lang="en-US" dirty="0" smtClean="0">
                <a:solidFill>
                  <a:srgbClr val="333333"/>
                </a:solidFill>
                <a:latin typeface="Times New Roman"/>
                <a:ea typeface="Times New Roman"/>
              </a:rPr>
              <a:t>Vitamins</a:t>
            </a:r>
            <a:r>
              <a:rPr lang="en-US" dirty="0">
                <a:solidFill>
                  <a:srgbClr val="333333"/>
                </a:solidFill>
                <a:latin typeface="Times New Roman"/>
                <a:ea typeface="Times New Roman"/>
              </a:rPr>
              <a:t>, proteins, minerals make you healthy.</a:t>
            </a:r>
            <a:endParaRPr lang="ru-RU" sz="1600" dirty="0">
              <a:effectLst/>
              <a:latin typeface="Times New Roman"/>
              <a:ea typeface="Times New Roman"/>
            </a:endParaRPr>
          </a:p>
        </p:txBody>
      </p:sp>
    </p:spTree>
    <p:extLst>
      <p:ext uri="{BB962C8B-B14F-4D97-AF65-F5344CB8AC3E}">
        <p14:creationId xmlns:p14="http://schemas.microsoft.com/office/powerpoint/2010/main" val="28171983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142875"/>
            <a:ext cx="91328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532467" y="1286933"/>
            <a:ext cx="5808133" cy="3785652"/>
          </a:xfrm>
          <a:prstGeom prst="rect">
            <a:avLst/>
          </a:prstGeom>
        </p:spPr>
        <p:txBody>
          <a:bodyPr wrap="square">
            <a:spAutoFit/>
          </a:bodyPr>
          <a:lstStyle/>
          <a:p>
            <a:r>
              <a:rPr lang="en-US" sz="2400" i="1" dirty="0">
                <a:solidFill>
                  <a:srgbClr val="000000"/>
                </a:solidFill>
                <a:latin typeface="Times New Roman" pitchFamily="18" charset="0"/>
                <a:cs typeface="Times New Roman" pitchFamily="18" charset="0"/>
              </a:rPr>
              <a:t>Look at the </a:t>
            </a:r>
            <a:r>
              <a:rPr lang="en-US" sz="2400" b="1" i="1" dirty="0">
                <a:solidFill>
                  <a:srgbClr val="000000"/>
                </a:solidFill>
                <a:latin typeface="Times New Roman" pitchFamily="18" charset="0"/>
                <a:cs typeface="Times New Roman" pitchFamily="18" charset="0"/>
              </a:rPr>
              <a:t>window</a:t>
            </a:r>
            <a:r>
              <a:rPr lang="en-US" sz="2400" i="1" dirty="0">
                <a:solidFill>
                  <a:srgbClr val="000000"/>
                </a:solidFill>
                <a:latin typeface="Times New Roman" pitchFamily="18" charset="0"/>
                <a:cs typeface="Times New Roman" pitchFamily="18" charset="0"/>
              </a:rPr>
              <a:t>, look at the </a:t>
            </a:r>
            <a:r>
              <a:rPr lang="en-US" sz="2400" b="1" i="1" dirty="0">
                <a:solidFill>
                  <a:srgbClr val="000000"/>
                </a:solidFill>
                <a:latin typeface="Times New Roman" pitchFamily="18" charset="0"/>
                <a:cs typeface="Times New Roman" pitchFamily="18" charset="0"/>
              </a:rPr>
              <a:t>door</a:t>
            </a:r>
            <a:r>
              <a:rPr lang="en-US" sz="2400" i="1" dirty="0">
                <a:solidFill>
                  <a:srgbClr val="000000"/>
                </a:solidFill>
                <a:latin typeface="Times New Roman" pitchFamily="18" charset="0"/>
                <a:cs typeface="Times New Roman" pitchFamily="18" charset="0"/>
              </a:rPr>
              <a:t>,</a:t>
            </a:r>
            <a:endParaRPr lang="en-US" sz="2400" dirty="0">
              <a:solidFill>
                <a:srgbClr val="000000"/>
              </a:solidFill>
              <a:latin typeface="Times New Roman" pitchFamily="18" charset="0"/>
              <a:cs typeface="Times New Roman" pitchFamily="18" charset="0"/>
            </a:endParaRPr>
          </a:p>
          <a:p>
            <a:r>
              <a:rPr lang="en-US" sz="2400" i="1" dirty="0">
                <a:solidFill>
                  <a:srgbClr val="000000"/>
                </a:solidFill>
                <a:latin typeface="Times New Roman" pitchFamily="18" charset="0"/>
                <a:cs typeface="Times New Roman" pitchFamily="18" charset="0"/>
              </a:rPr>
              <a:t>Look at the </a:t>
            </a:r>
            <a:r>
              <a:rPr lang="en-US" sz="2400" b="1" i="1" dirty="0">
                <a:solidFill>
                  <a:srgbClr val="000000"/>
                </a:solidFill>
                <a:latin typeface="Times New Roman" pitchFamily="18" charset="0"/>
                <a:cs typeface="Times New Roman" pitchFamily="18" charset="0"/>
              </a:rPr>
              <a:t>chair</a:t>
            </a:r>
            <a:r>
              <a:rPr lang="en-US" sz="2400" i="1" dirty="0">
                <a:solidFill>
                  <a:srgbClr val="000000"/>
                </a:solidFill>
                <a:latin typeface="Times New Roman" pitchFamily="18" charset="0"/>
                <a:cs typeface="Times New Roman" pitchFamily="18" charset="0"/>
              </a:rPr>
              <a:t>, look at the </a:t>
            </a:r>
            <a:r>
              <a:rPr lang="en-US" sz="2400" b="1" i="1" dirty="0">
                <a:solidFill>
                  <a:srgbClr val="000000"/>
                </a:solidFill>
                <a:latin typeface="Times New Roman" pitchFamily="18" charset="0"/>
                <a:cs typeface="Times New Roman" pitchFamily="18" charset="0"/>
              </a:rPr>
              <a:t>floor</a:t>
            </a:r>
            <a:r>
              <a:rPr lang="en-US" sz="2400" i="1" dirty="0">
                <a:solidFill>
                  <a:srgbClr val="000000"/>
                </a:solidFill>
                <a:latin typeface="Times New Roman" pitchFamily="18" charset="0"/>
                <a:cs typeface="Times New Roman" pitchFamily="18" charset="0"/>
              </a:rPr>
              <a:t>,</a:t>
            </a:r>
            <a:endParaRPr lang="en-US" sz="2400" dirty="0">
              <a:solidFill>
                <a:srgbClr val="000000"/>
              </a:solidFill>
              <a:latin typeface="Times New Roman" pitchFamily="18" charset="0"/>
              <a:cs typeface="Times New Roman" pitchFamily="18" charset="0"/>
            </a:endParaRPr>
          </a:p>
          <a:p>
            <a:r>
              <a:rPr lang="en-US" sz="2400" i="1" dirty="0">
                <a:solidFill>
                  <a:srgbClr val="000000"/>
                </a:solidFill>
                <a:latin typeface="Times New Roman" pitchFamily="18" charset="0"/>
                <a:cs typeface="Times New Roman" pitchFamily="18" charset="0"/>
              </a:rPr>
              <a:t>Look at the </a:t>
            </a:r>
            <a:r>
              <a:rPr lang="en-US" sz="2400" b="1" i="1" dirty="0">
                <a:solidFill>
                  <a:srgbClr val="000000"/>
                </a:solidFill>
                <a:latin typeface="Times New Roman" pitchFamily="18" charset="0"/>
                <a:cs typeface="Times New Roman" pitchFamily="18" charset="0"/>
              </a:rPr>
              <a:t>blackboard</a:t>
            </a:r>
            <a:r>
              <a:rPr lang="en-US" sz="2400" i="1" dirty="0">
                <a:solidFill>
                  <a:srgbClr val="000000"/>
                </a:solidFill>
                <a:latin typeface="Times New Roman" pitchFamily="18" charset="0"/>
                <a:cs typeface="Times New Roman" pitchFamily="18" charset="0"/>
              </a:rPr>
              <a:t>,</a:t>
            </a:r>
            <a:endParaRPr lang="en-US" sz="2400" dirty="0">
              <a:solidFill>
                <a:srgbClr val="000000"/>
              </a:solidFill>
              <a:latin typeface="Times New Roman" pitchFamily="18" charset="0"/>
              <a:cs typeface="Times New Roman" pitchFamily="18" charset="0"/>
            </a:endParaRPr>
          </a:p>
          <a:p>
            <a:r>
              <a:rPr lang="en-US" sz="2400" i="1" dirty="0">
                <a:solidFill>
                  <a:srgbClr val="000000"/>
                </a:solidFill>
                <a:latin typeface="Times New Roman" pitchFamily="18" charset="0"/>
                <a:cs typeface="Times New Roman" pitchFamily="18" charset="0"/>
              </a:rPr>
              <a:t>Look at the </a:t>
            </a:r>
            <a:r>
              <a:rPr lang="en-US" sz="2400" b="1" i="1" dirty="0">
                <a:solidFill>
                  <a:srgbClr val="000000"/>
                </a:solidFill>
                <a:latin typeface="Times New Roman" pitchFamily="18" charset="0"/>
                <a:cs typeface="Times New Roman" pitchFamily="18" charset="0"/>
              </a:rPr>
              <a:t>lamp</a:t>
            </a:r>
            <a:r>
              <a:rPr lang="en-US" sz="2400" i="1" dirty="0">
                <a:solidFill>
                  <a:srgbClr val="000000"/>
                </a:solidFill>
                <a:latin typeface="Times New Roman" pitchFamily="18" charset="0"/>
                <a:cs typeface="Times New Roman" pitchFamily="18" charset="0"/>
              </a:rPr>
              <a:t>.</a:t>
            </a:r>
            <a:endParaRPr lang="en-US" sz="2400" dirty="0">
              <a:solidFill>
                <a:srgbClr val="000000"/>
              </a:solidFill>
              <a:latin typeface="Times New Roman" pitchFamily="18" charset="0"/>
              <a:cs typeface="Times New Roman" pitchFamily="18" charset="0"/>
            </a:endParaRPr>
          </a:p>
          <a:p>
            <a:r>
              <a:rPr lang="en-US" sz="2400" i="1" dirty="0">
                <a:solidFill>
                  <a:srgbClr val="000000"/>
                </a:solidFill>
                <a:latin typeface="Times New Roman" pitchFamily="18" charset="0"/>
                <a:cs typeface="Times New Roman" pitchFamily="18" charset="0"/>
              </a:rPr>
              <a:t>Look at the </a:t>
            </a:r>
            <a:r>
              <a:rPr lang="en-US" sz="2400" b="1" i="1" dirty="0">
                <a:solidFill>
                  <a:srgbClr val="000000"/>
                </a:solidFill>
                <a:latin typeface="Times New Roman" pitchFamily="18" charset="0"/>
                <a:cs typeface="Times New Roman" pitchFamily="18" charset="0"/>
              </a:rPr>
              <a:t>table</a:t>
            </a:r>
            <a:r>
              <a:rPr lang="en-US" sz="2400" i="1" dirty="0">
                <a:solidFill>
                  <a:srgbClr val="000000"/>
                </a:solidFill>
                <a:latin typeface="Times New Roman" pitchFamily="18" charset="0"/>
                <a:cs typeface="Times New Roman" pitchFamily="18" charset="0"/>
              </a:rPr>
              <a:t>, this is the end.</a:t>
            </a:r>
            <a:endParaRPr lang="en-US" sz="2400" dirty="0">
              <a:solidFill>
                <a:srgbClr val="000000"/>
              </a:solidFill>
              <a:latin typeface="Times New Roman" pitchFamily="18" charset="0"/>
              <a:cs typeface="Times New Roman" pitchFamily="18" charset="0"/>
            </a:endParaRPr>
          </a:p>
          <a:p>
            <a:r>
              <a:rPr lang="en-US" sz="2400" i="1" dirty="0">
                <a:solidFill>
                  <a:srgbClr val="000000"/>
                </a:solidFill>
                <a:latin typeface="Times New Roman" pitchFamily="18" charset="0"/>
                <a:cs typeface="Times New Roman" pitchFamily="18" charset="0"/>
              </a:rPr>
              <a:t>I look at the window, I open the door,</a:t>
            </a:r>
            <a:endParaRPr lang="en-US" sz="2400" dirty="0">
              <a:solidFill>
                <a:srgbClr val="000000"/>
              </a:solidFill>
              <a:latin typeface="Times New Roman" pitchFamily="18" charset="0"/>
              <a:cs typeface="Times New Roman" pitchFamily="18" charset="0"/>
            </a:endParaRPr>
          </a:p>
          <a:p>
            <a:r>
              <a:rPr lang="en-US" sz="2400" i="1" dirty="0">
                <a:solidFill>
                  <a:srgbClr val="000000"/>
                </a:solidFill>
                <a:latin typeface="Times New Roman" pitchFamily="18" charset="0"/>
                <a:cs typeface="Times New Roman" pitchFamily="18" charset="0"/>
              </a:rPr>
              <a:t>I sit on the chair. I jump on the floor.</a:t>
            </a:r>
            <a:endParaRPr lang="en-US" sz="2400" dirty="0">
              <a:solidFill>
                <a:srgbClr val="000000"/>
              </a:solidFill>
              <a:latin typeface="Times New Roman" pitchFamily="18" charset="0"/>
              <a:cs typeface="Times New Roman" pitchFamily="18" charset="0"/>
            </a:endParaRPr>
          </a:p>
          <a:p>
            <a:r>
              <a:rPr lang="en-US" sz="2400" i="1" dirty="0">
                <a:solidFill>
                  <a:srgbClr val="000000"/>
                </a:solidFill>
                <a:latin typeface="Times New Roman" pitchFamily="18" charset="0"/>
                <a:cs typeface="Times New Roman" pitchFamily="18" charset="0"/>
              </a:rPr>
              <a:t>I go to the blackboard,</a:t>
            </a:r>
            <a:endParaRPr lang="en-US" sz="2400" dirty="0">
              <a:solidFill>
                <a:srgbClr val="000000"/>
              </a:solidFill>
              <a:latin typeface="Times New Roman" pitchFamily="18" charset="0"/>
              <a:cs typeface="Times New Roman" pitchFamily="18" charset="0"/>
            </a:endParaRPr>
          </a:p>
          <a:p>
            <a:r>
              <a:rPr lang="en-US" sz="2400" i="1" dirty="0">
                <a:solidFill>
                  <a:srgbClr val="000000"/>
                </a:solidFill>
                <a:latin typeface="Times New Roman" pitchFamily="18" charset="0"/>
                <a:cs typeface="Times New Roman" pitchFamily="18" charset="0"/>
              </a:rPr>
              <a:t>I look at the lamp, I </a:t>
            </a:r>
            <a:r>
              <a:rPr lang="en-US" sz="2400" i="1" dirty="0" smtClean="0">
                <a:solidFill>
                  <a:srgbClr val="000000"/>
                </a:solidFill>
                <a:latin typeface="Times New Roman" pitchFamily="18" charset="0"/>
                <a:cs typeface="Times New Roman" pitchFamily="18" charset="0"/>
              </a:rPr>
              <a:t>sit </a:t>
            </a:r>
            <a:r>
              <a:rPr lang="en-US" sz="2400" i="1" dirty="0">
                <a:solidFill>
                  <a:srgbClr val="000000"/>
                </a:solidFill>
                <a:latin typeface="Times New Roman" pitchFamily="18" charset="0"/>
                <a:cs typeface="Times New Roman" pitchFamily="18" charset="0"/>
              </a:rPr>
              <a:t>at the table</a:t>
            </a:r>
            <a:endParaRPr lang="en-US" sz="2400" dirty="0">
              <a:solidFill>
                <a:srgbClr val="000000"/>
              </a:solidFill>
              <a:latin typeface="Times New Roman" pitchFamily="18" charset="0"/>
              <a:cs typeface="Times New Roman" pitchFamily="18" charset="0"/>
            </a:endParaRPr>
          </a:p>
          <a:p>
            <a:r>
              <a:rPr lang="en-US" sz="2400" i="1" dirty="0">
                <a:solidFill>
                  <a:srgbClr val="000000"/>
                </a:solidFill>
                <a:latin typeface="Times New Roman" pitchFamily="18" charset="0"/>
                <a:cs typeface="Times New Roman" pitchFamily="18" charset="0"/>
              </a:rPr>
              <a:t>And this is the end.</a:t>
            </a:r>
            <a:endParaRPr lang="en-US" sz="2400" b="0" i="0" dirty="0">
              <a:solidFill>
                <a:srgbClr val="00000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7383700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2" name="Прямоугольник 1"/>
          <p:cNvSpPr/>
          <p:nvPr/>
        </p:nvSpPr>
        <p:spPr>
          <a:xfrm>
            <a:off x="914399" y="778932"/>
            <a:ext cx="7611533" cy="4524315"/>
          </a:xfrm>
          <a:prstGeom prst="rect">
            <a:avLst/>
          </a:prstGeom>
        </p:spPr>
        <p:txBody>
          <a:bodyPr wrap="square">
            <a:spAutoFit/>
          </a:bodyPr>
          <a:lstStyle/>
          <a:p>
            <a:pPr marL="228600">
              <a:spcAft>
                <a:spcPts val="0"/>
              </a:spcAft>
            </a:pPr>
            <a:r>
              <a:rPr lang="en-US" sz="1600" b="1" i="1" dirty="0">
                <a:solidFill>
                  <a:srgbClr val="FF0000"/>
                </a:solidFill>
                <a:latin typeface="Times New Roman"/>
                <a:ea typeface="Times New Roman"/>
              </a:rPr>
              <a:t>3. Read the text.</a:t>
            </a:r>
            <a:endParaRPr lang="ru-RU" dirty="0">
              <a:solidFill>
                <a:srgbClr val="FF0000"/>
              </a:solidFill>
            </a:endParaRPr>
          </a:p>
          <a:p>
            <a:pPr>
              <a:spcAft>
                <a:spcPts val="0"/>
              </a:spcAft>
            </a:pPr>
            <a:r>
              <a:rPr lang="en-US" sz="1600" i="1" dirty="0">
                <a:latin typeface="Times New Roman"/>
                <a:ea typeface="Times New Roman"/>
              </a:rPr>
              <a:t>bring – brought- </a:t>
            </a:r>
            <a:r>
              <a:rPr lang="ru-RU" sz="1600" i="1" dirty="0">
                <a:latin typeface="Times New Roman"/>
                <a:ea typeface="Times New Roman"/>
              </a:rPr>
              <a:t>привозить</a:t>
            </a:r>
            <a:r>
              <a:rPr lang="en-US" sz="1600" i="1" dirty="0">
                <a:latin typeface="Times New Roman"/>
                <a:ea typeface="Times New Roman"/>
              </a:rPr>
              <a:t>               grow – grew -  </a:t>
            </a:r>
            <a:r>
              <a:rPr lang="ru-RU" sz="1600" i="1" dirty="0">
                <a:latin typeface="Times New Roman"/>
                <a:ea typeface="Times New Roman"/>
              </a:rPr>
              <a:t>выращивать</a:t>
            </a:r>
            <a:r>
              <a:rPr lang="en-US" sz="1600" i="1" dirty="0">
                <a:latin typeface="Times New Roman"/>
                <a:ea typeface="Times New Roman"/>
              </a:rPr>
              <a:t>, </a:t>
            </a:r>
            <a:r>
              <a:rPr lang="ru-RU" sz="1600" i="1" dirty="0">
                <a:latin typeface="Times New Roman"/>
                <a:ea typeface="Times New Roman"/>
              </a:rPr>
              <a:t>расти </a:t>
            </a:r>
            <a:endParaRPr lang="ru-RU" dirty="0"/>
          </a:p>
          <a:p>
            <a:r>
              <a:rPr lang="en-US" sz="1600" i="1" dirty="0">
                <a:latin typeface="Times New Roman"/>
                <a:ea typeface="Times New Roman"/>
              </a:rPr>
              <a:t>expensive -  </a:t>
            </a:r>
            <a:r>
              <a:rPr lang="ru-RU" sz="1600" i="1" dirty="0">
                <a:latin typeface="Times New Roman"/>
                <a:ea typeface="Times New Roman"/>
              </a:rPr>
              <a:t>дорогой</a:t>
            </a:r>
            <a:r>
              <a:rPr lang="en-US" sz="1600" i="1" dirty="0">
                <a:latin typeface="Times New Roman"/>
                <a:ea typeface="Times New Roman"/>
              </a:rPr>
              <a:t>                          </a:t>
            </a:r>
            <a:r>
              <a:rPr lang="ru-RU" sz="1600" i="1" dirty="0">
                <a:latin typeface="Times New Roman"/>
                <a:ea typeface="Times New Roman"/>
              </a:rPr>
              <a:t>с</a:t>
            </a:r>
            <a:r>
              <a:rPr lang="en-US" sz="1600" i="1" dirty="0">
                <a:latin typeface="Times New Roman"/>
                <a:ea typeface="Times New Roman"/>
              </a:rPr>
              <a:t>heap – </a:t>
            </a:r>
            <a:r>
              <a:rPr lang="ru-RU" sz="1600" i="1" dirty="0">
                <a:latin typeface="Times New Roman"/>
                <a:ea typeface="Times New Roman"/>
              </a:rPr>
              <a:t>дешевый </a:t>
            </a:r>
            <a:endParaRPr lang="ru-RU" dirty="0"/>
          </a:p>
          <a:p>
            <a:r>
              <a:rPr lang="en-US" sz="1600" i="1" dirty="0">
                <a:latin typeface="Times New Roman"/>
                <a:ea typeface="Times New Roman"/>
              </a:rPr>
              <a:t>                </a:t>
            </a:r>
            <a:endParaRPr lang="ru-RU" dirty="0"/>
          </a:p>
          <a:p>
            <a:pPr algn="ctr"/>
            <a:r>
              <a:rPr lang="en-US" sz="1400" b="1" dirty="0">
                <a:latin typeface="Times New Roman"/>
                <a:ea typeface="Times New Roman"/>
              </a:rPr>
              <a:t>Food from around the world</a:t>
            </a:r>
            <a:endParaRPr lang="ru-RU" sz="1400" dirty="0"/>
          </a:p>
          <a:p>
            <a:pPr algn="just">
              <a:spcAft>
                <a:spcPts val="0"/>
              </a:spcAft>
            </a:pPr>
            <a:r>
              <a:rPr lang="en-US" sz="1400" dirty="0">
                <a:latin typeface="Times New Roman"/>
                <a:ea typeface="Times New Roman"/>
              </a:rPr>
              <a:t>       We eat a lot of different kinds of food today. Before the </a:t>
            </a:r>
            <a:r>
              <a:rPr lang="en-US" sz="1400" dirty="0" smtClean="0">
                <a:latin typeface="Times New Roman"/>
                <a:ea typeface="Times New Roman"/>
              </a:rPr>
              <a:t>16th </a:t>
            </a:r>
            <a:r>
              <a:rPr lang="en-US" sz="1400" dirty="0">
                <a:latin typeface="Times New Roman"/>
                <a:ea typeface="Times New Roman"/>
              </a:rPr>
              <a:t>century, people in Europe didn't </a:t>
            </a:r>
            <a:r>
              <a:rPr lang="en-US" sz="1400" dirty="0" smtClean="0">
                <a:latin typeface="Times New Roman"/>
                <a:ea typeface="Times New Roman"/>
              </a:rPr>
              <a:t>have</a:t>
            </a:r>
            <a:endParaRPr lang="ru-RU" sz="1400" dirty="0" smtClean="0">
              <a:latin typeface="Times New Roman"/>
              <a:ea typeface="Times New Roman"/>
            </a:endParaRPr>
          </a:p>
          <a:p>
            <a:pPr algn="just">
              <a:spcAft>
                <a:spcPts val="0"/>
              </a:spcAft>
            </a:pPr>
            <a:r>
              <a:rPr lang="en-US" sz="1400" dirty="0" smtClean="0">
                <a:latin typeface="Times New Roman"/>
                <a:ea typeface="Times New Roman"/>
              </a:rPr>
              <a:t> </a:t>
            </a:r>
            <a:r>
              <a:rPr lang="en-US" sz="1400" dirty="0">
                <a:latin typeface="Times New Roman"/>
                <a:ea typeface="Times New Roman"/>
              </a:rPr>
              <a:t>a lot of </a:t>
            </a:r>
            <a:r>
              <a:rPr lang="en-US" sz="1400" dirty="0" smtClean="0">
                <a:latin typeface="Times New Roman"/>
                <a:ea typeface="Times New Roman"/>
              </a:rPr>
              <a:t>things </a:t>
            </a:r>
            <a:r>
              <a:rPr lang="en-US" sz="1400" dirty="0">
                <a:latin typeface="Times New Roman"/>
                <a:ea typeface="Times New Roman"/>
              </a:rPr>
              <a:t>that we can eat and drink every day.</a:t>
            </a:r>
            <a:endParaRPr lang="ru-RU" sz="1400" dirty="0"/>
          </a:p>
          <a:p>
            <a:pPr algn="just">
              <a:spcAft>
                <a:spcPts val="0"/>
              </a:spcAft>
            </a:pPr>
            <a:r>
              <a:rPr lang="en-US" sz="1400" dirty="0">
                <a:latin typeface="Times New Roman"/>
                <a:ea typeface="Times New Roman"/>
              </a:rPr>
              <a:t>      At the end of the </a:t>
            </a:r>
            <a:r>
              <a:rPr lang="en-US" sz="1400" dirty="0" smtClean="0">
                <a:latin typeface="Times New Roman"/>
                <a:ea typeface="Times New Roman"/>
              </a:rPr>
              <a:t>15th </a:t>
            </a:r>
            <a:r>
              <a:rPr lang="en-US" sz="1400" dirty="0">
                <a:latin typeface="Times New Roman"/>
                <a:ea typeface="Times New Roman"/>
              </a:rPr>
              <a:t>century, people from Europe started to travel to other parts of the world. They went to America, Africa and Asia.  They </a:t>
            </a:r>
            <a:r>
              <a:rPr lang="en-US" sz="1400" i="1" dirty="0">
                <a:latin typeface="Times New Roman"/>
                <a:ea typeface="Times New Roman"/>
              </a:rPr>
              <a:t>brought</a:t>
            </a:r>
            <a:r>
              <a:rPr lang="en-US" sz="1400" dirty="0">
                <a:latin typeface="Times New Roman"/>
                <a:ea typeface="Times New Roman"/>
              </a:rPr>
              <a:t> </a:t>
            </a:r>
            <a:r>
              <a:rPr lang="en-US" sz="1400" dirty="0" smtClean="0">
                <a:latin typeface="Times New Roman"/>
                <a:ea typeface="Times New Roman"/>
              </a:rPr>
              <a:t> back </a:t>
            </a:r>
            <a:r>
              <a:rPr lang="en-US" sz="1400" dirty="0">
                <a:latin typeface="Times New Roman"/>
                <a:ea typeface="Times New Roman"/>
              </a:rPr>
              <a:t>a lot of new kinds of food. </a:t>
            </a:r>
            <a:endParaRPr lang="ru-RU" sz="1400" dirty="0"/>
          </a:p>
          <a:p>
            <a:pPr algn="just">
              <a:spcAft>
                <a:spcPts val="0"/>
              </a:spcAft>
            </a:pPr>
            <a:r>
              <a:rPr lang="en-US" sz="1400" dirty="0">
                <a:latin typeface="Times New Roman"/>
                <a:ea typeface="Times New Roman"/>
              </a:rPr>
              <a:t>       Chocolate came from Mexico. The Aztecs there drank chocolate with pepper! The Spanish brought chocolate to Europe and they were first to put sugar in it. Until the 1870s, chocolate was only a drink. The Swiss made the first bar of chocolate in 1876.</a:t>
            </a:r>
            <a:endParaRPr lang="ru-RU" sz="1400" dirty="0"/>
          </a:p>
          <a:p>
            <a:pPr algn="just">
              <a:spcAft>
                <a:spcPts val="0"/>
              </a:spcAft>
            </a:pPr>
            <a:r>
              <a:rPr lang="en-US" sz="1400" dirty="0">
                <a:latin typeface="Times New Roman"/>
                <a:ea typeface="Times New Roman"/>
              </a:rPr>
              <a:t>      Tomatoes, peppers and avocados all came from Mexico, too. The Spanish took seeds back to Spain and started to </a:t>
            </a:r>
            <a:r>
              <a:rPr lang="en-US" sz="1400" i="1" dirty="0">
                <a:latin typeface="Times New Roman"/>
                <a:ea typeface="Times New Roman"/>
              </a:rPr>
              <a:t>grow</a:t>
            </a:r>
            <a:r>
              <a:rPr lang="en-US" sz="1400" dirty="0">
                <a:latin typeface="Times New Roman"/>
                <a:ea typeface="Times New Roman"/>
              </a:rPr>
              <a:t> the plants there.  Soon they spread to other countries in Europe and then to other parts of the world. The words tomato, chocolate and avocado all come from the old Aztec language. </a:t>
            </a:r>
            <a:endParaRPr lang="ru-RU" sz="1400" dirty="0"/>
          </a:p>
          <a:p>
            <a:pPr algn="just">
              <a:spcAft>
                <a:spcPts val="0"/>
              </a:spcAft>
            </a:pPr>
            <a:r>
              <a:rPr lang="en-US" sz="1400" dirty="0">
                <a:latin typeface="Times New Roman"/>
                <a:ea typeface="Times New Roman"/>
              </a:rPr>
              <a:t>          Potatoes came from South America. Potatoes like cold, wet weather. They grew in the mountains of Peru. Coffee came from Africa. The Turks took it to Turkey and then to Europe. Tea came from China in the </a:t>
            </a:r>
            <a:r>
              <a:rPr lang="en-US" sz="1400" dirty="0" smtClean="0">
                <a:latin typeface="Times New Roman"/>
                <a:ea typeface="Times New Roman"/>
              </a:rPr>
              <a:t>17th </a:t>
            </a:r>
            <a:r>
              <a:rPr lang="en-US" sz="1400" dirty="0">
                <a:latin typeface="Times New Roman"/>
                <a:ea typeface="Times New Roman"/>
              </a:rPr>
              <a:t>century. At first it was very </a:t>
            </a:r>
            <a:r>
              <a:rPr lang="en-US" sz="1400" i="1" dirty="0">
                <a:latin typeface="Times New Roman"/>
                <a:ea typeface="Times New Roman"/>
              </a:rPr>
              <a:t>expensive</a:t>
            </a:r>
            <a:r>
              <a:rPr lang="en-US" sz="1400" dirty="0">
                <a:latin typeface="Times New Roman"/>
                <a:ea typeface="Times New Roman"/>
              </a:rPr>
              <a:t> and only rich people drank it, but in the 19 </a:t>
            </a:r>
            <a:r>
              <a:rPr lang="en-US" sz="1400" dirty="0" err="1">
                <a:latin typeface="Times New Roman"/>
                <a:ea typeface="Times New Roman"/>
              </a:rPr>
              <a:t>th</a:t>
            </a:r>
            <a:r>
              <a:rPr lang="en-US" sz="1400" dirty="0">
                <a:latin typeface="Times New Roman"/>
                <a:ea typeface="Times New Roman"/>
              </a:rPr>
              <a:t> century the British started to grow tea in India. They produced a lot, so it was </a:t>
            </a:r>
            <a:r>
              <a:rPr lang="en-US" sz="1400" i="1" dirty="0">
                <a:latin typeface="Times New Roman"/>
                <a:ea typeface="Times New Roman"/>
              </a:rPr>
              <a:t>cheap</a:t>
            </a:r>
            <a:r>
              <a:rPr lang="en-US" sz="1400" dirty="0">
                <a:latin typeface="Times New Roman"/>
                <a:ea typeface="Times New Roman"/>
              </a:rPr>
              <a:t> and everybody could drink it. </a:t>
            </a:r>
            <a:endParaRPr lang="ru-RU" sz="1400" dirty="0">
              <a:effectLst/>
            </a:endParaRPr>
          </a:p>
        </p:txBody>
      </p:sp>
    </p:spTree>
    <p:extLst>
      <p:ext uri="{BB962C8B-B14F-4D97-AF65-F5344CB8AC3E}">
        <p14:creationId xmlns:p14="http://schemas.microsoft.com/office/powerpoint/2010/main" val="5319554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142875"/>
            <a:ext cx="91328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sz="half" idx="1"/>
          </p:nvPr>
        </p:nvSpPr>
        <p:spPr>
          <a:xfrm>
            <a:off x="628650" y="880533"/>
            <a:ext cx="3886200" cy="5296429"/>
          </a:xfrm>
        </p:spPr>
        <p:txBody>
          <a:bodyPr/>
          <a:lstStyle/>
          <a:p>
            <a:pPr marL="342900" lvl="0" indent="-342900" algn="just">
              <a:lnSpc>
                <a:spcPct val="100000"/>
              </a:lnSpc>
              <a:spcBef>
                <a:spcPts val="0"/>
              </a:spcBef>
              <a:buFont typeface="+mj-lt"/>
              <a:buAutoNum type="romanUcPeriod"/>
            </a:pPr>
            <a:r>
              <a:rPr lang="en-US" sz="1400" b="1" i="1" dirty="0">
                <a:solidFill>
                  <a:prstClr val="black"/>
                </a:solidFill>
                <a:latin typeface="Times New Roman" pitchFamily="18" charset="0"/>
                <a:ea typeface="Times New Roman"/>
                <a:cs typeface="Times New Roman" pitchFamily="18" charset="0"/>
              </a:rPr>
              <a:t> </a:t>
            </a:r>
            <a:r>
              <a:rPr lang="en-US" sz="1400" b="1" i="1" dirty="0">
                <a:solidFill>
                  <a:srgbClr val="FF0000"/>
                </a:solidFill>
                <a:latin typeface="Times New Roman" pitchFamily="18" charset="0"/>
                <a:ea typeface="Times New Roman"/>
                <a:cs typeface="Times New Roman" pitchFamily="18" charset="0"/>
              </a:rPr>
              <a:t>Choose the correct answer:</a:t>
            </a:r>
            <a:endParaRPr lang="ru-RU" sz="1400" dirty="0">
              <a:solidFill>
                <a:srgbClr val="FF0000"/>
              </a:solidFill>
              <a:latin typeface="Times New Roman" pitchFamily="18" charset="0"/>
              <a:cs typeface="Times New Roman" pitchFamily="18" charset="0"/>
            </a:endParaRPr>
          </a:p>
          <a:p>
            <a:pPr marL="0" lvl="0" indent="0" algn="just">
              <a:lnSpc>
                <a:spcPct val="100000"/>
              </a:lnSpc>
              <a:spcBef>
                <a:spcPts val="0"/>
              </a:spcBef>
              <a:buSzPts val="1300"/>
              <a:buNone/>
            </a:pPr>
            <a:r>
              <a:rPr lang="ru-RU" sz="1400" b="1" i="1" dirty="0" smtClean="0">
                <a:solidFill>
                  <a:prstClr val="black"/>
                </a:solidFill>
                <a:latin typeface="Times New Roman" pitchFamily="18" charset="0"/>
                <a:ea typeface="Times New Roman"/>
                <a:cs typeface="Times New Roman" pitchFamily="18" charset="0"/>
              </a:rPr>
              <a:t>1. </a:t>
            </a:r>
            <a:r>
              <a:rPr lang="en-US" sz="1400" b="1" i="1" dirty="0" smtClean="0">
                <a:solidFill>
                  <a:prstClr val="black"/>
                </a:solidFill>
                <a:latin typeface="Times New Roman" pitchFamily="18" charset="0"/>
                <a:ea typeface="Times New Roman"/>
                <a:cs typeface="Times New Roman" pitchFamily="18" charset="0"/>
              </a:rPr>
              <a:t>People </a:t>
            </a:r>
            <a:r>
              <a:rPr lang="en-US" sz="1400" b="1" i="1" dirty="0">
                <a:solidFill>
                  <a:prstClr val="black"/>
                </a:solidFill>
                <a:latin typeface="Times New Roman" pitchFamily="18" charset="0"/>
                <a:ea typeface="Times New Roman"/>
                <a:cs typeface="Times New Roman" pitchFamily="18" charset="0"/>
              </a:rPr>
              <a:t>made the first bar of chocolate in</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Britain</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Switzerland</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Spain</a:t>
            </a:r>
            <a:endParaRPr lang="ru-RU" sz="1400" dirty="0">
              <a:solidFill>
                <a:prstClr val="black"/>
              </a:solidFill>
              <a:latin typeface="Times New Roman" pitchFamily="18" charset="0"/>
              <a:cs typeface="Times New Roman" pitchFamily="18" charset="0"/>
            </a:endParaRPr>
          </a:p>
          <a:p>
            <a:pPr marL="0" lvl="0" indent="0" algn="just">
              <a:lnSpc>
                <a:spcPct val="100000"/>
              </a:lnSpc>
              <a:spcBef>
                <a:spcPts val="0"/>
              </a:spcBef>
              <a:buSzPts val="1300"/>
              <a:buNone/>
            </a:pPr>
            <a:r>
              <a:rPr lang="ru-RU" sz="1400" b="1" i="1" dirty="0" smtClean="0">
                <a:solidFill>
                  <a:prstClr val="black"/>
                </a:solidFill>
                <a:latin typeface="Times New Roman" pitchFamily="18" charset="0"/>
                <a:ea typeface="Times New Roman"/>
                <a:cs typeface="Times New Roman" pitchFamily="18" charset="0"/>
              </a:rPr>
              <a:t>2. </a:t>
            </a:r>
            <a:r>
              <a:rPr lang="en-US" sz="1400" b="1" i="1" dirty="0" smtClean="0">
                <a:solidFill>
                  <a:prstClr val="black"/>
                </a:solidFill>
                <a:latin typeface="Times New Roman" pitchFamily="18" charset="0"/>
                <a:ea typeface="Times New Roman"/>
                <a:cs typeface="Times New Roman" pitchFamily="18" charset="0"/>
              </a:rPr>
              <a:t>Europeans </a:t>
            </a:r>
            <a:r>
              <a:rPr lang="en-US" sz="1400" b="1" i="1" dirty="0">
                <a:solidFill>
                  <a:prstClr val="black"/>
                </a:solidFill>
                <a:latin typeface="Times New Roman" pitchFamily="18" charset="0"/>
                <a:ea typeface="Times New Roman"/>
                <a:cs typeface="Times New Roman" pitchFamily="18" charset="0"/>
              </a:rPr>
              <a:t>brought …………… from Mexico</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peppers, tomatoes, chocolate  and avocados</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peppers, potatoes, chocolate  and avocados</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peppers, tea,  chocolate  and avocados</a:t>
            </a:r>
            <a:endParaRPr lang="ru-RU" sz="1400" dirty="0">
              <a:solidFill>
                <a:prstClr val="black"/>
              </a:solidFill>
              <a:latin typeface="Times New Roman" pitchFamily="18" charset="0"/>
              <a:cs typeface="Times New Roman" pitchFamily="18" charset="0"/>
            </a:endParaRPr>
          </a:p>
          <a:p>
            <a:pPr marL="0" lvl="0" indent="0" algn="just">
              <a:lnSpc>
                <a:spcPct val="100000"/>
              </a:lnSpc>
              <a:spcBef>
                <a:spcPts val="0"/>
              </a:spcBef>
              <a:buSzPts val="1300"/>
              <a:buNone/>
            </a:pPr>
            <a:r>
              <a:rPr lang="ru-RU" sz="1400" b="1" i="1" dirty="0" smtClean="0">
                <a:solidFill>
                  <a:prstClr val="black"/>
                </a:solidFill>
                <a:latin typeface="Times New Roman" pitchFamily="18" charset="0"/>
                <a:ea typeface="Times New Roman"/>
                <a:cs typeface="Times New Roman" pitchFamily="18" charset="0"/>
              </a:rPr>
              <a:t>3. </a:t>
            </a:r>
            <a:r>
              <a:rPr lang="en-US" sz="1400" b="1" i="1" dirty="0" smtClean="0">
                <a:solidFill>
                  <a:prstClr val="black"/>
                </a:solidFill>
                <a:latin typeface="Times New Roman" pitchFamily="18" charset="0"/>
                <a:ea typeface="Times New Roman"/>
                <a:cs typeface="Times New Roman" pitchFamily="18" charset="0"/>
              </a:rPr>
              <a:t>The </a:t>
            </a:r>
            <a:r>
              <a:rPr lang="en-US" sz="1400" b="1" i="1" dirty="0">
                <a:solidFill>
                  <a:prstClr val="black"/>
                </a:solidFill>
                <a:latin typeface="Times New Roman" pitchFamily="18" charset="0"/>
                <a:ea typeface="Times New Roman"/>
                <a:cs typeface="Times New Roman" pitchFamily="18" charset="0"/>
              </a:rPr>
              <a:t>British started to grow tea in…………</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China</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Turkey</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India.</a:t>
            </a:r>
            <a:endParaRPr lang="ru-RU" sz="1400" dirty="0">
              <a:solidFill>
                <a:prstClr val="black"/>
              </a:solidFill>
              <a:latin typeface="Times New Roman" pitchFamily="18" charset="0"/>
              <a:cs typeface="Times New Roman" pitchFamily="18" charset="0"/>
            </a:endParaRPr>
          </a:p>
          <a:p>
            <a:pPr marL="0" lvl="0" indent="0" algn="just">
              <a:lnSpc>
                <a:spcPct val="100000"/>
              </a:lnSpc>
              <a:spcBef>
                <a:spcPts val="0"/>
              </a:spcBef>
              <a:buSzPts val="1300"/>
              <a:buNone/>
            </a:pPr>
            <a:r>
              <a:rPr lang="ru-RU" sz="1400" b="1" i="1" dirty="0" smtClean="0">
                <a:solidFill>
                  <a:prstClr val="black"/>
                </a:solidFill>
                <a:latin typeface="Times New Roman" pitchFamily="18" charset="0"/>
                <a:ea typeface="Times New Roman"/>
                <a:cs typeface="Times New Roman" pitchFamily="18" charset="0"/>
              </a:rPr>
              <a:t>4. </a:t>
            </a:r>
            <a:r>
              <a:rPr lang="en-US" sz="1400" b="1" i="1" dirty="0" smtClean="0">
                <a:solidFill>
                  <a:prstClr val="black"/>
                </a:solidFill>
                <a:latin typeface="Times New Roman" pitchFamily="18" charset="0"/>
                <a:ea typeface="Times New Roman"/>
                <a:cs typeface="Times New Roman" pitchFamily="18" charset="0"/>
              </a:rPr>
              <a:t>Coffee </a:t>
            </a:r>
            <a:r>
              <a:rPr lang="en-US" sz="1400" b="1" i="1" dirty="0">
                <a:solidFill>
                  <a:prstClr val="black"/>
                </a:solidFill>
                <a:latin typeface="Times New Roman" pitchFamily="18" charset="0"/>
                <a:ea typeface="Times New Roman"/>
                <a:cs typeface="Times New Roman" pitchFamily="18" charset="0"/>
              </a:rPr>
              <a:t>came to Turkey  from………</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Europe</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Africa</a:t>
            </a:r>
            <a:endParaRPr lang="ru-RU" sz="1400" dirty="0">
              <a:solidFill>
                <a:prstClr val="black"/>
              </a:solidFill>
              <a:latin typeface="Times New Roman" pitchFamily="18" charset="0"/>
              <a:cs typeface="Times New Roman" pitchFamily="18" charset="0"/>
            </a:endParaRPr>
          </a:p>
          <a:p>
            <a:pPr marL="342900" lvl="0" indent="-342900" algn="just">
              <a:lnSpc>
                <a:spcPct val="100000"/>
              </a:lnSpc>
              <a:spcBef>
                <a:spcPts val="0"/>
              </a:spcBef>
              <a:buSzPts val="1300"/>
              <a:buFont typeface="+mj-lt"/>
              <a:buAutoNum type="alphaLcParenR"/>
            </a:pPr>
            <a:r>
              <a:rPr lang="en-US" sz="1400" dirty="0">
                <a:solidFill>
                  <a:prstClr val="black"/>
                </a:solidFill>
                <a:latin typeface="Times New Roman" pitchFamily="18" charset="0"/>
                <a:ea typeface="Times New Roman"/>
                <a:cs typeface="Times New Roman" pitchFamily="18" charset="0"/>
              </a:rPr>
              <a:t>India.</a:t>
            </a:r>
            <a:endParaRPr lang="ru-RU" sz="1400" dirty="0">
              <a:solidFill>
                <a:prstClr val="black"/>
              </a:solidFill>
              <a:latin typeface="Times New Roman" pitchFamily="18" charset="0"/>
              <a:cs typeface="Times New Roman" pitchFamily="18" charset="0"/>
            </a:endParaRPr>
          </a:p>
          <a:p>
            <a:pPr marL="0" lvl="0" indent="0" algn="just">
              <a:lnSpc>
                <a:spcPct val="100000"/>
              </a:lnSpc>
              <a:spcBef>
                <a:spcPts val="0"/>
              </a:spcBef>
              <a:buSzPts val="1300"/>
              <a:buNone/>
            </a:pPr>
            <a:r>
              <a:rPr lang="ru-RU" sz="1400" b="1" i="1" dirty="0" smtClean="0">
                <a:solidFill>
                  <a:prstClr val="black"/>
                </a:solidFill>
                <a:latin typeface="Times New Roman" pitchFamily="18" charset="0"/>
                <a:ea typeface="Times New Roman"/>
                <a:cs typeface="Times New Roman" pitchFamily="18" charset="0"/>
              </a:rPr>
              <a:t>5. </a:t>
            </a:r>
            <a:r>
              <a:rPr lang="en-US" sz="1400" b="1" i="1" dirty="0" smtClean="0">
                <a:solidFill>
                  <a:prstClr val="black"/>
                </a:solidFill>
                <a:latin typeface="Times New Roman" pitchFamily="18" charset="0"/>
                <a:ea typeface="Times New Roman"/>
                <a:cs typeface="Times New Roman" pitchFamily="18" charset="0"/>
              </a:rPr>
              <a:t>At </a:t>
            </a:r>
            <a:r>
              <a:rPr lang="en-US" sz="1400" b="1" i="1" dirty="0">
                <a:solidFill>
                  <a:prstClr val="black"/>
                </a:solidFill>
                <a:latin typeface="Times New Roman" pitchFamily="18" charset="0"/>
                <a:ea typeface="Times New Roman"/>
                <a:cs typeface="Times New Roman" pitchFamily="18" charset="0"/>
              </a:rPr>
              <a:t>first only rich people drank tea, because………</a:t>
            </a:r>
            <a:endParaRPr lang="ru-RU" sz="1400" dirty="0">
              <a:solidFill>
                <a:prstClr val="black"/>
              </a:solidFill>
              <a:latin typeface="Times New Roman" pitchFamily="18" charset="0"/>
              <a:cs typeface="Times New Roman" pitchFamily="18" charset="0"/>
            </a:endParaRPr>
          </a:p>
          <a:p>
            <a:pPr marL="0" lvl="0" indent="270510" algn="just">
              <a:lnSpc>
                <a:spcPct val="100000"/>
              </a:lnSpc>
              <a:spcBef>
                <a:spcPts val="0"/>
              </a:spcBef>
              <a:buNone/>
            </a:pPr>
            <a:r>
              <a:rPr lang="en-US" sz="1400" dirty="0">
                <a:solidFill>
                  <a:prstClr val="black"/>
                </a:solidFill>
                <a:latin typeface="Times New Roman" pitchFamily="18" charset="0"/>
                <a:ea typeface="Times New Roman"/>
                <a:cs typeface="Times New Roman" pitchFamily="18" charset="0"/>
              </a:rPr>
              <a:t>a)  it was not very good</a:t>
            </a:r>
            <a:endParaRPr lang="ru-RU" sz="1400" dirty="0">
              <a:solidFill>
                <a:prstClr val="black"/>
              </a:solidFill>
              <a:latin typeface="Times New Roman" pitchFamily="18" charset="0"/>
              <a:cs typeface="Times New Roman" pitchFamily="18" charset="0"/>
            </a:endParaRPr>
          </a:p>
          <a:p>
            <a:pPr marL="0" lvl="0" indent="270510" algn="just">
              <a:lnSpc>
                <a:spcPct val="100000"/>
              </a:lnSpc>
              <a:spcBef>
                <a:spcPts val="0"/>
              </a:spcBef>
              <a:buNone/>
            </a:pPr>
            <a:r>
              <a:rPr lang="en-US" sz="1400" dirty="0">
                <a:solidFill>
                  <a:prstClr val="black"/>
                </a:solidFill>
                <a:latin typeface="Times New Roman" pitchFamily="18" charset="0"/>
                <a:ea typeface="Times New Roman"/>
                <a:cs typeface="Times New Roman" pitchFamily="18" charset="0"/>
              </a:rPr>
              <a:t>b)  it was cheap</a:t>
            </a:r>
            <a:endParaRPr lang="ru-RU" sz="1400" dirty="0">
              <a:solidFill>
                <a:prstClr val="black"/>
              </a:solidFill>
              <a:latin typeface="Times New Roman" pitchFamily="18" charset="0"/>
              <a:cs typeface="Times New Roman" pitchFamily="18" charset="0"/>
            </a:endParaRPr>
          </a:p>
          <a:p>
            <a:pPr marL="0" lvl="0" indent="270510" algn="just">
              <a:lnSpc>
                <a:spcPct val="100000"/>
              </a:lnSpc>
              <a:spcBef>
                <a:spcPts val="0"/>
              </a:spcBef>
              <a:buNone/>
            </a:pPr>
            <a:r>
              <a:rPr lang="en-US" sz="1400" dirty="0">
                <a:solidFill>
                  <a:prstClr val="black"/>
                </a:solidFill>
                <a:latin typeface="Times New Roman" pitchFamily="18" charset="0"/>
                <a:ea typeface="Times New Roman"/>
                <a:cs typeface="Times New Roman" pitchFamily="18" charset="0"/>
              </a:rPr>
              <a:t>c)  it was expensive</a:t>
            </a:r>
            <a:endParaRPr lang="ru-RU" sz="1400" dirty="0">
              <a:solidFill>
                <a:prstClr val="black"/>
              </a:solidFill>
              <a:latin typeface="Times New Roman" pitchFamily="18" charset="0"/>
              <a:cs typeface="Times New Roman" pitchFamily="18" charset="0"/>
            </a:endParaRPr>
          </a:p>
          <a:p>
            <a:pPr marL="0" indent="0">
              <a:buNone/>
            </a:pPr>
            <a:endParaRPr lang="ru-RU" dirty="0"/>
          </a:p>
        </p:txBody>
      </p:sp>
      <p:sp>
        <p:nvSpPr>
          <p:cNvPr id="4" name="Объект 3"/>
          <p:cNvSpPr>
            <a:spLocks noGrp="1"/>
          </p:cNvSpPr>
          <p:nvPr>
            <p:ph sz="half" idx="2"/>
          </p:nvPr>
        </p:nvSpPr>
        <p:spPr>
          <a:xfrm>
            <a:off x="4461933" y="1049867"/>
            <a:ext cx="4053417" cy="5127096"/>
          </a:xfrm>
        </p:spPr>
        <p:txBody>
          <a:bodyPr>
            <a:normAutofit/>
          </a:bodyPr>
          <a:lstStyle/>
          <a:p>
            <a:pPr marL="408940" lvl="0" indent="0" algn="just">
              <a:lnSpc>
                <a:spcPct val="100000"/>
              </a:lnSpc>
              <a:spcBef>
                <a:spcPts val="0"/>
              </a:spcBef>
              <a:buNone/>
            </a:pPr>
            <a:r>
              <a:rPr lang="en-US" sz="1400" b="1" i="1" dirty="0" smtClean="0">
                <a:solidFill>
                  <a:prstClr val="black"/>
                </a:solidFill>
                <a:latin typeface="Times New Roman" pitchFamily="18" charset="0"/>
                <a:ea typeface="Times New Roman"/>
                <a:cs typeface="Times New Roman" pitchFamily="18" charset="0"/>
              </a:rPr>
              <a:t>II</a:t>
            </a:r>
            <a:r>
              <a:rPr lang="en-US" sz="1400" b="1" i="1" dirty="0">
                <a:solidFill>
                  <a:prstClr val="black"/>
                </a:solidFill>
                <a:latin typeface="Times New Roman" pitchFamily="18" charset="0"/>
                <a:ea typeface="Times New Roman"/>
                <a:cs typeface="Times New Roman" pitchFamily="18" charset="0"/>
              </a:rPr>
              <a:t>.  </a:t>
            </a:r>
            <a:r>
              <a:rPr lang="en-US" sz="1400" b="1" i="1" dirty="0">
                <a:solidFill>
                  <a:srgbClr val="FF0000"/>
                </a:solidFill>
                <a:latin typeface="Times New Roman" pitchFamily="18" charset="0"/>
                <a:ea typeface="Times New Roman"/>
                <a:cs typeface="Times New Roman" pitchFamily="18" charset="0"/>
              </a:rPr>
              <a:t>Answer the questions.</a:t>
            </a:r>
            <a:endParaRPr lang="ru-RU" sz="1400" dirty="0">
              <a:solidFill>
                <a:srgbClr val="FF0000"/>
              </a:solidFill>
              <a:latin typeface="Times New Roman" pitchFamily="18" charset="0"/>
              <a:cs typeface="Times New Roman" pitchFamily="18" charset="0"/>
            </a:endParaRPr>
          </a:p>
          <a:p>
            <a:pPr marL="270510" lvl="0" indent="0" algn="just">
              <a:lnSpc>
                <a:spcPct val="100000"/>
              </a:lnSpc>
              <a:spcBef>
                <a:spcPts val="0"/>
              </a:spcBef>
              <a:buNone/>
            </a:pPr>
            <a:r>
              <a:rPr lang="ru-RU" sz="1400" dirty="0" smtClean="0">
                <a:solidFill>
                  <a:prstClr val="black"/>
                </a:solidFill>
                <a:latin typeface="Times New Roman" pitchFamily="18" charset="0"/>
                <a:ea typeface="Times New Roman"/>
                <a:cs typeface="Times New Roman" pitchFamily="18" charset="0"/>
              </a:rPr>
              <a:t>1</a:t>
            </a:r>
            <a:r>
              <a:rPr lang="en-US" sz="1400" dirty="0" smtClean="0">
                <a:solidFill>
                  <a:prstClr val="black"/>
                </a:solidFill>
                <a:latin typeface="Times New Roman" pitchFamily="18" charset="0"/>
                <a:ea typeface="Times New Roman"/>
                <a:cs typeface="Times New Roman" pitchFamily="18" charset="0"/>
              </a:rPr>
              <a:t>.  </a:t>
            </a:r>
            <a:r>
              <a:rPr lang="en-US" sz="1400" dirty="0">
                <a:solidFill>
                  <a:prstClr val="black"/>
                </a:solidFill>
                <a:latin typeface="Times New Roman" pitchFamily="18" charset="0"/>
                <a:ea typeface="Times New Roman"/>
                <a:cs typeface="Times New Roman" pitchFamily="18" charset="0"/>
              </a:rPr>
              <a:t>What did people bring back from America, Africa and Asia?</a:t>
            </a:r>
            <a:endParaRPr lang="ru-RU" sz="1400" dirty="0">
              <a:solidFill>
                <a:prstClr val="black"/>
              </a:solidFill>
              <a:latin typeface="Times New Roman" pitchFamily="18" charset="0"/>
              <a:cs typeface="Times New Roman" pitchFamily="18" charset="0"/>
            </a:endParaRPr>
          </a:p>
          <a:p>
            <a:pPr marL="270510" lvl="0" indent="0" algn="just">
              <a:lnSpc>
                <a:spcPct val="100000"/>
              </a:lnSpc>
              <a:spcBef>
                <a:spcPts val="0"/>
              </a:spcBef>
              <a:buNone/>
            </a:pPr>
            <a:r>
              <a:rPr lang="en-US" sz="1400" dirty="0" smtClean="0">
                <a:solidFill>
                  <a:prstClr val="black"/>
                </a:solidFill>
                <a:latin typeface="Times New Roman" pitchFamily="18" charset="0"/>
                <a:ea typeface="Times New Roman"/>
                <a:cs typeface="Times New Roman" pitchFamily="18" charset="0"/>
              </a:rPr>
              <a:t>2</a:t>
            </a:r>
            <a:r>
              <a:rPr lang="en-US" sz="1400" dirty="0">
                <a:solidFill>
                  <a:prstClr val="black"/>
                </a:solidFill>
                <a:latin typeface="Times New Roman" pitchFamily="18" charset="0"/>
                <a:ea typeface="Times New Roman"/>
                <a:cs typeface="Times New Roman" pitchFamily="18" charset="0"/>
              </a:rPr>
              <a:t>. Who was the first to put sugar into chocolate?</a:t>
            </a:r>
            <a:endParaRPr lang="ru-RU" sz="1400" dirty="0">
              <a:solidFill>
                <a:prstClr val="black"/>
              </a:solidFill>
              <a:latin typeface="Times New Roman" pitchFamily="18" charset="0"/>
              <a:cs typeface="Times New Roman" pitchFamily="18" charset="0"/>
            </a:endParaRPr>
          </a:p>
          <a:p>
            <a:pPr marL="270510" lvl="0" indent="0" algn="just">
              <a:lnSpc>
                <a:spcPct val="100000"/>
              </a:lnSpc>
              <a:spcBef>
                <a:spcPts val="0"/>
              </a:spcBef>
              <a:buNone/>
            </a:pPr>
            <a:r>
              <a:rPr lang="en-US" sz="1400" dirty="0" smtClean="0">
                <a:solidFill>
                  <a:prstClr val="black"/>
                </a:solidFill>
                <a:latin typeface="Times New Roman" pitchFamily="18" charset="0"/>
                <a:ea typeface="Times New Roman"/>
                <a:cs typeface="Times New Roman" pitchFamily="18" charset="0"/>
              </a:rPr>
              <a:t>3</a:t>
            </a:r>
            <a:r>
              <a:rPr lang="en-US" sz="1400" dirty="0">
                <a:solidFill>
                  <a:prstClr val="black"/>
                </a:solidFill>
                <a:latin typeface="Times New Roman" pitchFamily="18" charset="0"/>
                <a:ea typeface="Times New Roman"/>
                <a:cs typeface="Times New Roman" pitchFamily="18" charset="0"/>
              </a:rPr>
              <a:t>. Where did potatoes come from?</a:t>
            </a:r>
            <a:endParaRPr lang="ru-RU" sz="1400" dirty="0">
              <a:solidFill>
                <a:prstClr val="black"/>
              </a:solidFill>
              <a:latin typeface="Times New Roman" pitchFamily="18" charset="0"/>
              <a:cs typeface="Times New Roman" pitchFamily="18" charset="0"/>
            </a:endParaRPr>
          </a:p>
          <a:p>
            <a:pPr marL="270510" lvl="0" indent="0" algn="just">
              <a:lnSpc>
                <a:spcPct val="100000"/>
              </a:lnSpc>
              <a:spcBef>
                <a:spcPts val="0"/>
              </a:spcBef>
              <a:buNone/>
            </a:pPr>
            <a:r>
              <a:rPr lang="en-US" sz="1400" dirty="0" smtClean="0">
                <a:solidFill>
                  <a:prstClr val="black"/>
                </a:solidFill>
                <a:latin typeface="Times New Roman" pitchFamily="18" charset="0"/>
                <a:ea typeface="Times New Roman"/>
                <a:cs typeface="Times New Roman" pitchFamily="18" charset="0"/>
              </a:rPr>
              <a:t>4</a:t>
            </a:r>
            <a:r>
              <a:rPr lang="en-US" sz="1400" dirty="0">
                <a:solidFill>
                  <a:prstClr val="black"/>
                </a:solidFill>
                <a:latin typeface="Times New Roman" pitchFamily="18" charset="0"/>
                <a:ea typeface="Times New Roman"/>
                <a:cs typeface="Times New Roman" pitchFamily="18" charset="0"/>
              </a:rPr>
              <a:t>. Did the Turks take coffee to Europe?</a:t>
            </a:r>
            <a:endParaRPr lang="ru-RU" sz="1400" dirty="0">
              <a:solidFill>
                <a:prstClr val="black"/>
              </a:solidFill>
              <a:latin typeface="Times New Roman" pitchFamily="18" charset="0"/>
              <a:cs typeface="Times New Roman" pitchFamily="18" charset="0"/>
            </a:endParaRPr>
          </a:p>
          <a:p>
            <a:pPr marL="270510" lvl="0" indent="0" algn="just">
              <a:lnSpc>
                <a:spcPct val="100000"/>
              </a:lnSpc>
              <a:spcBef>
                <a:spcPts val="0"/>
              </a:spcBef>
              <a:buNone/>
            </a:pPr>
            <a:r>
              <a:rPr lang="en-US" sz="1400" dirty="0" smtClean="0">
                <a:solidFill>
                  <a:prstClr val="black"/>
                </a:solidFill>
                <a:latin typeface="Times New Roman" pitchFamily="18" charset="0"/>
                <a:ea typeface="Times New Roman"/>
                <a:cs typeface="Times New Roman" pitchFamily="18" charset="0"/>
              </a:rPr>
              <a:t>5</a:t>
            </a:r>
            <a:r>
              <a:rPr lang="en-US" sz="1400" dirty="0">
                <a:solidFill>
                  <a:prstClr val="black"/>
                </a:solidFill>
                <a:latin typeface="Times New Roman" pitchFamily="18" charset="0"/>
                <a:ea typeface="Times New Roman"/>
                <a:cs typeface="Times New Roman" pitchFamily="18" charset="0"/>
              </a:rPr>
              <a:t>. The Aztecs there drank chocolate with milk, didn't they? </a:t>
            </a:r>
            <a:endParaRPr lang="ru-RU" sz="1400" dirty="0">
              <a:solidFill>
                <a:prstClr val="black"/>
              </a:solidFill>
              <a:latin typeface="Times New Roman" pitchFamily="18" charset="0"/>
              <a:cs typeface="Times New Roman" pitchFamily="18" charset="0"/>
            </a:endParaRPr>
          </a:p>
          <a:p>
            <a:pPr marL="685800" lvl="0" indent="0" algn="just">
              <a:lnSpc>
                <a:spcPct val="100000"/>
              </a:lnSpc>
              <a:spcBef>
                <a:spcPts val="0"/>
              </a:spcBef>
              <a:buNone/>
            </a:pPr>
            <a:r>
              <a:rPr lang="en-US" sz="1400" b="1" i="1" dirty="0">
                <a:solidFill>
                  <a:prstClr val="black"/>
                </a:solidFill>
                <a:latin typeface="Times New Roman" pitchFamily="18" charset="0"/>
                <a:ea typeface="Times New Roman"/>
                <a:cs typeface="Times New Roman" pitchFamily="18" charset="0"/>
              </a:rPr>
              <a:t> </a:t>
            </a:r>
            <a:endParaRPr lang="ru-RU" sz="1400" dirty="0"/>
          </a:p>
        </p:txBody>
      </p:sp>
    </p:spTree>
    <p:extLst>
      <p:ext uri="{BB962C8B-B14F-4D97-AF65-F5344CB8AC3E}">
        <p14:creationId xmlns:p14="http://schemas.microsoft.com/office/powerpoint/2010/main" val="19753302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540" y="0"/>
            <a:ext cx="9135879" cy="6858000"/>
          </a:xfrm>
          <a:prstGeom prst="rect">
            <a:avLst/>
          </a:prstGeom>
        </p:spPr>
      </p:pic>
      <p:graphicFrame>
        <p:nvGraphicFramePr>
          <p:cNvPr id="4" name="Таблица 3"/>
          <p:cNvGraphicFramePr>
            <a:graphicFrameLocks noGrp="1"/>
          </p:cNvGraphicFramePr>
          <p:nvPr>
            <p:extLst>
              <p:ext uri="{D42A27DB-BD31-4B8C-83A1-F6EECF244321}">
                <p14:modId xmlns:p14="http://schemas.microsoft.com/office/powerpoint/2010/main" val="735598369"/>
              </p:ext>
            </p:extLst>
          </p:nvPr>
        </p:nvGraphicFramePr>
        <p:xfrm>
          <a:off x="1117600" y="1413933"/>
          <a:ext cx="7069666" cy="4333822"/>
        </p:xfrm>
        <a:graphic>
          <a:graphicData uri="http://schemas.openxmlformats.org/drawingml/2006/table">
            <a:tbl>
              <a:tblPr firstRow="1" firstCol="1" bandRow="1"/>
              <a:tblGrid>
                <a:gridCol w="5123631"/>
                <a:gridCol w="1946035"/>
              </a:tblGrid>
              <a:tr h="4333822">
                <a:tc>
                  <a:txBody>
                    <a:bodyPr/>
                    <a:lstStyle/>
                    <a:p>
                      <a:pPr>
                        <a:lnSpc>
                          <a:spcPct val="115000"/>
                        </a:lnSpc>
                        <a:spcAft>
                          <a:spcPts val="1000"/>
                        </a:spcAft>
                      </a:pPr>
                      <a:r>
                        <a:rPr lang="en-US" sz="1500" b="1" dirty="0">
                          <a:effectLst/>
                          <a:latin typeface="Times New Roman"/>
                          <a:ea typeface="Times New Roman"/>
                          <a:cs typeface="Times New Roman"/>
                        </a:rPr>
                        <a:t>               At the Painting Club</a:t>
                      </a:r>
                      <a:endParaRPr lang="ru-RU" sz="800" dirty="0">
                        <a:effectLst/>
                        <a:latin typeface="Calibri"/>
                        <a:ea typeface="Calibri"/>
                        <a:cs typeface="Times New Roman"/>
                      </a:endParaRPr>
                    </a:p>
                    <a:p>
                      <a:pPr>
                        <a:lnSpc>
                          <a:spcPct val="150000"/>
                        </a:lnSpc>
                        <a:spcAft>
                          <a:spcPts val="1000"/>
                        </a:spcAft>
                      </a:pPr>
                      <a:r>
                        <a:rPr lang="en-US" sz="1500" dirty="0">
                          <a:effectLst/>
                          <a:latin typeface="Times New Roman"/>
                          <a:ea typeface="Times New Roman"/>
                          <a:cs typeface="Times New Roman"/>
                        </a:rPr>
                        <a:t>There are a lot of_________ there now. Sam is taking pictures of some___________ with his new digital camera. Sam’s father ____________a painter and __________ in the club. He  teaches children how to </a:t>
                      </a:r>
                      <a:r>
                        <a:rPr lang="en-US" sz="1500" dirty="0" smtClean="0">
                          <a:effectLst/>
                          <a:latin typeface="Times New Roman"/>
                          <a:ea typeface="Times New Roman"/>
                          <a:cs typeface="Times New Roman"/>
                        </a:rPr>
                        <a:t>paint. </a:t>
                      </a:r>
                      <a:r>
                        <a:rPr lang="en-US" sz="1500" dirty="0">
                          <a:effectLst/>
                          <a:latin typeface="Times New Roman"/>
                          <a:ea typeface="Times New Roman"/>
                          <a:cs typeface="Times New Roman"/>
                        </a:rPr>
                        <a:t>Betty is talking to her friend about their new teacher. Jenny is busy. She </a:t>
                      </a:r>
                      <a:r>
                        <a:rPr lang="en-US" sz="1500" dirty="0" smtClean="0">
                          <a:effectLst/>
                          <a:latin typeface="Times New Roman"/>
                          <a:ea typeface="Times New Roman"/>
                          <a:cs typeface="Times New Roman"/>
                        </a:rPr>
                        <a:t>____________a </a:t>
                      </a:r>
                      <a:r>
                        <a:rPr lang="en-US" sz="1500" dirty="0">
                          <a:effectLst/>
                          <a:latin typeface="Times New Roman"/>
                          <a:ea typeface="Times New Roman"/>
                          <a:cs typeface="Times New Roman"/>
                        </a:rPr>
                        <a:t>dinosaur. Peter is sitting next to___________. He is reading a book about a famous painter. Mr. White, Sam’s father, is showing some children his pictures. They </a:t>
                      </a:r>
                      <a:r>
                        <a:rPr lang="ru-RU" sz="1500" dirty="0" smtClean="0">
                          <a:effectLst/>
                          <a:latin typeface="Times New Roman"/>
                          <a:ea typeface="Times New Roman"/>
                          <a:cs typeface="Times New Roman"/>
                        </a:rPr>
                        <a:t>________</a:t>
                      </a:r>
                      <a:r>
                        <a:rPr lang="en-US" sz="1500" dirty="0" smtClean="0">
                          <a:effectLst/>
                          <a:latin typeface="Times New Roman"/>
                          <a:ea typeface="Times New Roman"/>
                          <a:cs typeface="Times New Roman"/>
                        </a:rPr>
                        <a:t> </a:t>
                      </a:r>
                      <a:r>
                        <a:rPr lang="en-US" sz="1500" dirty="0">
                          <a:effectLst/>
                          <a:latin typeface="Times New Roman"/>
                          <a:ea typeface="Times New Roman"/>
                          <a:cs typeface="Times New Roman"/>
                        </a:rPr>
                        <a:t>ready to begin a lesson.</a:t>
                      </a:r>
                      <a:endParaRPr lang="ru-RU" sz="800" dirty="0">
                        <a:effectLst/>
                        <a:latin typeface="Calibri"/>
                        <a:ea typeface="Calibri"/>
                        <a:cs typeface="Times New Roman"/>
                      </a:endParaRPr>
                    </a:p>
                  </a:txBody>
                  <a:tcPr marL="50037" marR="50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500" dirty="0">
                          <a:effectLst/>
                          <a:latin typeface="Times New Roman"/>
                          <a:ea typeface="Times New Roman"/>
                          <a:cs typeface="Times New Roman"/>
                        </a:rPr>
                        <a:t> </a:t>
                      </a:r>
                      <a:endParaRPr lang="ru-RU" sz="800" dirty="0">
                        <a:effectLst/>
                        <a:latin typeface="Calibri"/>
                        <a:ea typeface="Calibri"/>
                        <a:cs typeface="Times New Roman"/>
                      </a:endParaRPr>
                    </a:p>
                    <a:p>
                      <a:pPr>
                        <a:lnSpc>
                          <a:spcPct val="150000"/>
                        </a:lnSpc>
                        <a:spcAft>
                          <a:spcPts val="0"/>
                        </a:spcAft>
                      </a:pPr>
                      <a:r>
                        <a:rPr lang="en-US" sz="1500" dirty="0">
                          <a:effectLst/>
                          <a:latin typeface="Times New Roman"/>
                          <a:ea typeface="Times New Roman"/>
                          <a:cs typeface="Times New Roman"/>
                        </a:rPr>
                        <a:t> CHILD</a:t>
                      </a:r>
                      <a:endParaRPr lang="ru-RU" sz="800" dirty="0">
                        <a:effectLst/>
                        <a:latin typeface="Calibri"/>
                        <a:ea typeface="Calibri"/>
                        <a:cs typeface="Times New Roman"/>
                      </a:endParaRPr>
                    </a:p>
                    <a:p>
                      <a:pPr>
                        <a:lnSpc>
                          <a:spcPct val="150000"/>
                        </a:lnSpc>
                        <a:spcAft>
                          <a:spcPts val="0"/>
                        </a:spcAft>
                      </a:pPr>
                      <a:r>
                        <a:rPr lang="en-US" sz="1500" dirty="0" smtClean="0">
                          <a:effectLst/>
                          <a:latin typeface="Times New Roman"/>
                          <a:ea typeface="Times New Roman"/>
                          <a:cs typeface="Times New Roman"/>
                        </a:rPr>
                        <a:t>PAINT</a:t>
                      </a:r>
                      <a:endParaRPr lang="ru-RU" sz="800" dirty="0">
                        <a:effectLst/>
                        <a:latin typeface="Calibri"/>
                        <a:ea typeface="Calibri"/>
                        <a:cs typeface="Times New Roman"/>
                      </a:endParaRPr>
                    </a:p>
                    <a:p>
                      <a:pPr>
                        <a:lnSpc>
                          <a:spcPct val="150000"/>
                        </a:lnSpc>
                        <a:spcAft>
                          <a:spcPts val="0"/>
                        </a:spcAft>
                      </a:pPr>
                      <a:r>
                        <a:rPr lang="en-US" sz="1500" dirty="0">
                          <a:effectLst/>
                          <a:latin typeface="Times New Roman"/>
                          <a:ea typeface="Times New Roman"/>
                          <a:cs typeface="Times New Roman"/>
                        </a:rPr>
                        <a:t> </a:t>
                      </a:r>
                      <a:r>
                        <a:rPr lang="en-US" sz="1500" dirty="0" smtClean="0">
                          <a:effectLst/>
                          <a:latin typeface="Times New Roman"/>
                          <a:ea typeface="Times New Roman"/>
                          <a:cs typeface="Times New Roman"/>
                        </a:rPr>
                        <a:t>BE      </a:t>
                      </a:r>
                      <a:r>
                        <a:rPr lang="en-US" sz="1500" dirty="0">
                          <a:effectLst/>
                          <a:latin typeface="Times New Roman"/>
                          <a:ea typeface="Times New Roman"/>
                          <a:cs typeface="Times New Roman"/>
                        </a:rPr>
                        <a:t>WORK</a:t>
                      </a:r>
                      <a:endParaRPr lang="ru-RU" sz="800" dirty="0">
                        <a:effectLst/>
                        <a:latin typeface="Calibri"/>
                        <a:ea typeface="Calibri"/>
                        <a:cs typeface="Times New Roman"/>
                      </a:endParaRPr>
                    </a:p>
                    <a:p>
                      <a:pPr>
                        <a:lnSpc>
                          <a:spcPct val="150000"/>
                        </a:lnSpc>
                        <a:spcAft>
                          <a:spcPts val="0"/>
                        </a:spcAft>
                      </a:pPr>
                      <a:r>
                        <a:rPr lang="en-US" sz="1500" dirty="0">
                          <a:effectLst/>
                          <a:latin typeface="Times New Roman"/>
                          <a:ea typeface="Times New Roman"/>
                          <a:cs typeface="Times New Roman"/>
                        </a:rPr>
                        <a:t> </a:t>
                      </a:r>
                      <a:endParaRPr lang="ru-RU" sz="800" dirty="0">
                        <a:effectLst/>
                        <a:latin typeface="Calibri"/>
                        <a:ea typeface="Calibri"/>
                        <a:cs typeface="Times New Roman"/>
                      </a:endParaRPr>
                    </a:p>
                    <a:p>
                      <a:pPr>
                        <a:lnSpc>
                          <a:spcPct val="150000"/>
                        </a:lnSpc>
                        <a:spcAft>
                          <a:spcPts val="0"/>
                        </a:spcAft>
                      </a:pPr>
                      <a:r>
                        <a:rPr lang="en-US" sz="1500" dirty="0">
                          <a:effectLst/>
                          <a:latin typeface="Times New Roman"/>
                          <a:ea typeface="Times New Roman"/>
                          <a:cs typeface="Times New Roman"/>
                        </a:rPr>
                        <a:t> </a:t>
                      </a:r>
                      <a:r>
                        <a:rPr lang="en-US" sz="1500" dirty="0" smtClean="0">
                          <a:effectLst/>
                          <a:latin typeface="Times New Roman"/>
                          <a:ea typeface="Times New Roman"/>
                          <a:cs typeface="Times New Roman"/>
                        </a:rPr>
                        <a:t>PAINT</a:t>
                      </a:r>
                      <a:endParaRPr lang="ru-RU" sz="800" dirty="0">
                        <a:effectLst/>
                        <a:latin typeface="Calibri"/>
                        <a:ea typeface="Calibri"/>
                        <a:cs typeface="Times New Roman"/>
                      </a:endParaRPr>
                    </a:p>
                    <a:p>
                      <a:pPr>
                        <a:lnSpc>
                          <a:spcPct val="150000"/>
                        </a:lnSpc>
                        <a:spcAft>
                          <a:spcPts val="0"/>
                        </a:spcAft>
                      </a:pPr>
                      <a:r>
                        <a:rPr lang="en-US" sz="1500" dirty="0">
                          <a:effectLst/>
                          <a:latin typeface="Times New Roman"/>
                          <a:ea typeface="Times New Roman"/>
                          <a:cs typeface="Times New Roman"/>
                        </a:rPr>
                        <a:t> </a:t>
                      </a:r>
                      <a:r>
                        <a:rPr lang="en-US" sz="1500" dirty="0" smtClean="0">
                          <a:effectLst/>
                          <a:latin typeface="Times New Roman"/>
                          <a:ea typeface="Times New Roman"/>
                          <a:cs typeface="Times New Roman"/>
                        </a:rPr>
                        <a:t>SHE</a:t>
                      </a:r>
                      <a:endParaRPr lang="ru-RU" sz="1500" dirty="0" smtClean="0">
                        <a:effectLst/>
                        <a:latin typeface="Times New Roman"/>
                        <a:ea typeface="Times New Roman"/>
                        <a:cs typeface="Times New Roman"/>
                      </a:endParaRPr>
                    </a:p>
                    <a:p>
                      <a:pPr>
                        <a:lnSpc>
                          <a:spcPct val="150000"/>
                        </a:lnSpc>
                        <a:spcAft>
                          <a:spcPts val="0"/>
                        </a:spcAft>
                      </a:pPr>
                      <a:endParaRPr lang="ru-RU" sz="1500" dirty="0" smtClean="0">
                        <a:effectLst/>
                        <a:latin typeface="Times New Roman"/>
                        <a:ea typeface="Calibri"/>
                        <a:cs typeface="Times New Roman"/>
                      </a:endParaRPr>
                    </a:p>
                    <a:p>
                      <a:pPr>
                        <a:lnSpc>
                          <a:spcPct val="150000"/>
                        </a:lnSpc>
                        <a:spcAft>
                          <a:spcPts val="0"/>
                        </a:spcAft>
                      </a:pPr>
                      <a:r>
                        <a:rPr lang="en-US" sz="1500" dirty="0" smtClean="0">
                          <a:effectLst/>
                          <a:latin typeface="Times New Roman"/>
                          <a:ea typeface="Calibri"/>
                          <a:cs typeface="Times New Roman"/>
                        </a:rPr>
                        <a:t>BE</a:t>
                      </a:r>
                      <a:endParaRPr lang="ru-RU" sz="800" dirty="0">
                        <a:effectLst/>
                        <a:latin typeface="Calibri"/>
                        <a:ea typeface="Calibri"/>
                        <a:cs typeface="Times New Roman"/>
                      </a:endParaRPr>
                    </a:p>
                  </a:txBody>
                  <a:tcPr marL="50037" marR="50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ectangle 1"/>
          <p:cNvSpPr>
            <a:spLocks noChangeArrowheads="1"/>
          </p:cNvSpPr>
          <p:nvPr/>
        </p:nvSpPr>
        <p:spPr bwMode="auto">
          <a:xfrm>
            <a:off x="345017" y="756821"/>
            <a:ext cx="7274171"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4. Read the text and fill in the gaps transforming capitalized words.</a:t>
            </a:r>
            <a:endParaRPr kumimoji="0" lang="ru-RU" sz="600" b="0" i="0"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06628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5999" y="1371600"/>
            <a:ext cx="6722533" cy="3447610"/>
          </a:xfrm>
          <a:prstGeom prst="rect">
            <a:avLst/>
          </a:prstGeom>
        </p:spPr>
        <p:txBody>
          <a:bodyPr wrap="square">
            <a:spAutoFit/>
          </a:bodyPr>
          <a:lstStyle/>
          <a:p>
            <a:pPr lvl="0">
              <a:lnSpc>
                <a:spcPct val="115000"/>
              </a:lnSpc>
              <a:spcAft>
                <a:spcPts val="1000"/>
              </a:spcAft>
            </a:pPr>
            <a:r>
              <a:rPr lang="en-US" b="1" dirty="0">
                <a:solidFill>
                  <a:prstClr val="black"/>
                </a:solidFill>
                <a:latin typeface="Times New Roman"/>
                <a:ea typeface="Times New Roman"/>
                <a:cs typeface="Times New Roman"/>
              </a:rPr>
              <a:t>At the Painting Club</a:t>
            </a:r>
            <a:endParaRPr lang="ru-RU" dirty="0">
              <a:solidFill>
                <a:prstClr val="black"/>
              </a:solidFill>
              <a:ea typeface="Calibri"/>
              <a:cs typeface="Times New Roman"/>
            </a:endParaRPr>
          </a:p>
          <a:p>
            <a:pPr lvl="0">
              <a:lnSpc>
                <a:spcPct val="150000"/>
              </a:lnSpc>
              <a:spcAft>
                <a:spcPts val="1000"/>
              </a:spcAft>
            </a:pPr>
            <a:r>
              <a:rPr lang="en-US" dirty="0">
                <a:solidFill>
                  <a:prstClr val="black"/>
                </a:solidFill>
                <a:latin typeface="Times New Roman"/>
                <a:ea typeface="Times New Roman"/>
                <a:cs typeface="Times New Roman"/>
              </a:rPr>
              <a:t>There are a lot </a:t>
            </a:r>
            <a:r>
              <a:rPr lang="en-US" dirty="0" smtClean="0">
                <a:solidFill>
                  <a:prstClr val="black"/>
                </a:solidFill>
                <a:latin typeface="Times New Roman"/>
                <a:ea typeface="Times New Roman"/>
                <a:cs typeface="Times New Roman"/>
              </a:rPr>
              <a:t>of </a:t>
            </a:r>
            <a:r>
              <a:rPr lang="en-US" dirty="0" smtClean="0">
                <a:solidFill>
                  <a:srgbClr val="FF0000"/>
                </a:solidFill>
                <a:latin typeface="Times New Roman"/>
                <a:ea typeface="Times New Roman"/>
                <a:cs typeface="Times New Roman"/>
              </a:rPr>
              <a:t>children</a:t>
            </a:r>
            <a:r>
              <a:rPr lang="en-US" dirty="0" smtClean="0">
                <a:solidFill>
                  <a:prstClr val="black"/>
                </a:solidFill>
                <a:latin typeface="Times New Roman"/>
                <a:ea typeface="Times New Roman"/>
                <a:cs typeface="Times New Roman"/>
              </a:rPr>
              <a:t> there </a:t>
            </a:r>
            <a:r>
              <a:rPr lang="en-US" dirty="0">
                <a:solidFill>
                  <a:prstClr val="black"/>
                </a:solidFill>
                <a:latin typeface="Times New Roman"/>
                <a:ea typeface="Times New Roman"/>
                <a:cs typeface="Times New Roman"/>
              </a:rPr>
              <a:t>now. Sam is taking pictures of </a:t>
            </a:r>
            <a:r>
              <a:rPr lang="en-US" dirty="0" smtClean="0">
                <a:solidFill>
                  <a:prstClr val="black"/>
                </a:solidFill>
                <a:latin typeface="Times New Roman"/>
                <a:ea typeface="Times New Roman"/>
                <a:cs typeface="Times New Roman"/>
              </a:rPr>
              <a:t>some </a:t>
            </a:r>
            <a:r>
              <a:rPr lang="en-US" dirty="0" smtClean="0">
                <a:solidFill>
                  <a:srgbClr val="FF0000"/>
                </a:solidFill>
                <a:latin typeface="Times New Roman"/>
                <a:ea typeface="Times New Roman"/>
                <a:cs typeface="Times New Roman"/>
              </a:rPr>
              <a:t>paintings</a:t>
            </a:r>
            <a:r>
              <a:rPr lang="en-US" dirty="0" smtClean="0">
                <a:solidFill>
                  <a:prstClr val="black"/>
                </a:solidFill>
                <a:latin typeface="Times New Roman"/>
                <a:ea typeface="Times New Roman"/>
                <a:cs typeface="Times New Roman"/>
              </a:rPr>
              <a:t> with </a:t>
            </a:r>
            <a:r>
              <a:rPr lang="en-US" dirty="0">
                <a:solidFill>
                  <a:prstClr val="black"/>
                </a:solidFill>
                <a:latin typeface="Times New Roman"/>
                <a:ea typeface="Times New Roman"/>
                <a:cs typeface="Times New Roman"/>
              </a:rPr>
              <a:t>his new digital camera. Sam’s father </a:t>
            </a:r>
            <a:r>
              <a:rPr lang="en-US" dirty="0" smtClean="0">
                <a:solidFill>
                  <a:srgbClr val="FF0000"/>
                </a:solidFill>
                <a:latin typeface="Times New Roman"/>
                <a:ea typeface="Times New Roman"/>
                <a:cs typeface="Times New Roman"/>
              </a:rPr>
              <a:t>is</a:t>
            </a:r>
            <a:r>
              <a:rPr lang="en-US" dirty="0" smtClean="0">
                <a:solidFill>
                  <a:prstClr val="black"/>
                </a:solidFill>
                <a:latin typeface="Times New Roman"/>
                <a:ea typeface="Times New Roman"/>
                <a:cs typeface="Times New Roman"/>
              </a:rPr>
              <a:t> a </a:t>
            </a:r>
            <a:r>
              <a:rPr lang="en-US" dirty="0">
                <a:solidFill>
                  <a:prstClr val="black"/>
                </a:solidFill>
                <a:latin typeface="Times New Roman"/>
                <a:ea typeface="Times New Roman"/>
                <a:cs typeface="Times New Roman"/>
              </a:rPr>
              <a:t>painter and </a:t>
            </a:r>
            <a:r>
              <a:rPr lang="en-US" dirty="0" smtClean="0">
                <a:solidFill>
                  <a:srgbClr val="FF0000"/>
                </a:solidFill>
                <a:latin typeface="Times New Roman"/>
                <a:ea typeface="Times New Roman"/>
                <a:cs typeface="Times New Roman"/>
              </a:rPr>
              <a:t>works</a:t>
            </a:r>
            <a:r>
              <a:rPr lang="en-US" dirty="0" smtClean="0">
                <a:solidFill>
                  <a:prstClr val="black"/>
                </a:solidFill>
                <a:latin typeface="Times New Roman"/>
                <a:ea typeface="Times New Roman"/>
                <a:cs typeface="Times New Roman"/>
              </a:rPr>
              <a:t> </a:t>
            </a:r>
            <a:r>
              <a:rPr lang="en-US" dirty="0">
                <a:solidFill>
                  <a:prstClr val="black"/>
                </a:solidFill>
                <a:latin typeface="Times New Roman"/>
                <a:ea typeface="Times New Roman"/>
                <a:cs typeface="Times New Roman"/>
              </a:rPr>
              <a:t>in the club. He  teaches children how to paint. Betty is talking to her friend about their new teacher. Jenny is busy. She </a:t>
            </a:r>
            <a:r>
              <a:rPr lang="en-US" dirty="0">
                <a:solidFill>
                  <a:srgbClr val="FF0000"/>
                </a:solidFill>
                <a:latin typeface="Times New Roman"/>
                <a:ea typeface="Times New Roman"/>
                <a:cs typeface="Times New Roman"/>
              </a:rPr>
              <a:t>is painting </a:t>
            </a:r>
            <a:r>
              <a:rPr lang="en-US" dirty="0">
                <a:solidFill>
                  <a:prstClr val="black"/>
                </a:solidFill>
                <a:latin typeface="Times New Roman"/>
                <a:ea typeface="Times New Roman"/>
                <a:cs typeface="Times New Roman"/>
              </a:rPr>
              <a:t>a dinosaur. Peter is sitting next </a:t>
            </a:r>
            <a:r>
              <a:rPr lang="en-US" dirty="0" smtClean="0">
                <a:solidFill>
                  <a:prstClr val="black"/>
                </a:solidFill>
                <a:latin typeface="Times New Roman"/>
                <a:ea typeface="Times New Roman"/>
                <a:cs typeface="Times New Roman"/>
              </a:rPr>
              <a:t>to </a:t>
            </a:r>
            <a:r>
              <a:rPr lang="en-US" dirty="0" smtClean="0">
                <a:solidFill>
                  <a:srgbClr val="FF0000"/>
                </a:solidFill>
                <a:latin typeface="Times New Roman"/>
                <a:ea typeface="Times New Roman"/>
                <a:cs typeface="Times New Roman"/>
              </a:rPr>
              <a:t>her</a:t>
            </a:r>
            <a:r>
              <a:rPr lang="en-US" dirty="0" smtClean="0">
                <a:solidFill>
                  <a:prstClr val="black"/>
                </a:solidFill>
                <a:latin typeface="Times New Roman"/>
                <a:ea typeface="Times New Roman"/>
                <a:cs typeface="Times New Roman"/>
              </a:rPr>
              <a:t>. </a:t>
            </a:r>
            <a:r>
              <a:rPr lang="en-US" dirty="0">
                <a:solidFill>
                  <a:prstClr val="black"/>
                </a:solidFill>
                <a:latin typeface="Times New Roman"/>
                <a:ea typeface="Times New Roman"/>
                <a:cs typeface="Times New Roman"/>
              </a:rPr>
              <a:t>He is reading a book about a famous painter. Mr. White, Sam’s father, is showing some children his pictures. They </a:t>
            </a:r>
            <a:r>
              <a:rPr lang="en-US" dirty="0">
                <a:solidFill>
                  <a:srgbClr val="FF0000"/>
                </a:solidFill>
                <a:latin typeface="Times New Roman"/>
                <a:ea typeface="Times New Roman"/>
                <a:cs typeface="Times New Roman"/>
              </a:rPr>
              <a:t>are</a:t>
            </a:r>
            <a:r>
              <a:rPr lang="en-US" dirty="0">
                <a:solidFill>
                  <a:prstClr val="black"/>
                </a:solidFill>
                <a:latin typeface="Times New Roman"/>
                <a:ea typeface="Times New Roman"/>
                <a:cs typeface="Times New Roman"/>
              </a:rPr>
              <a:t> ready to begin a lesson.</a:t>
            </a:r>
            <a:endParaRPr lang="ru-RU" dirty="0">
              <a:solidFill>
                <a:prstClr val="black"/>
              </a:solidFill>
              <a:ea typeface="Calibri"/>
              <a:cs typeface="Times New Roman"/>
            </a:endParaRPr>
          </a:p>
        </p:txBody>
      </p:sp>
    </p:spTree>
    <p:extLst>
      <p:ext uri="{BB962C8B-B14F-4D97-AF65-F5344CB8AC3E}">
        <p14:creationId xmlns:p14="http://schemas.microsoft.com/office/powerpoint/2010/main" val="3723055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144463"/>
            <a:ext cx="91328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880533" y="889844"/>
            <a:ext cx="7509934" cy="4524315"/>
          </a:xfrm>
          <a:prstGeom prst="rect">
            <a:avLst/>
          </a:prstGeom>
        </p:spPr>
        <p:txBody>
          <a:bodyPr wrap="square">
            <a:spAutoFit/>
          </a:bodyPr>
          <a:lstStyle/>
          <a:p>
            <a:endParaRPr lang="en-US" b="1" dirty="0" smtClean="0">
              <a:solidFill>
                <a:srgbClr val="000000"/>
              </a:solidFill>
              <a:latin typeface="Times New Roman"/>
            </a:endParaRPr>
          </a:p>
          <a:p>
            <a:endParaRPr lang="en-US" b="1" dirty="0">
              <a:solidFill>
                <a:srgbClr val="000000"/>
              </a:solidFill>
              <a:latin typeface="Times New Roman"/>
            </a:endParaRPr>
          </a:p>
          <a:p>
            <a:endParaRPr lang="en-US" b="1" dirty="0" smtClean="0">
              <a:solidFill>
                <a:srgbClr val="000000"/>
              </a:solidFill>
              <a:latin typeface="Times New Roman"/>
            </a:endParaRPr>
          </a:p>
          <a:p>
            <a:r>
              <a:rPr lang="en-US" b="1" dirty="0" smtClean="0">
                <a:solidFill>
                  <a:srgbClr val="FF0000"/>
                </a:solidFill>
                <a:latin typeface="Times New Roman"/>
              </a:rPr>
              <a:t>Complete </a:t>
            </a:r>
            <a:r>
              <a:rPr lang="en-US" b="1" dirty="0">
                <a:solidFill>
                  <a:srgbClr val="FF0000"/>
                </a:solidFill>
                <a:latin typeface="Times New Roman"/>
              </a:rPr>
              <a:t>the sentences. Choose the right variant.</a:t>
            </a:r>
          </a:p>
          <a:p>
            <a:endParaRPr lang="en-US" dirty="0" smtClean="0">
              <a:solidFill>
                <a:srgbClr val="000000"/>
              </a:solidFill>
              <a:latin typeface="Times New Roman"/>
            </a:endParaRPr>
          </a:p>
          <a:p>
            <a:r>
              <a:rPr lang="en-US" dirty="0" smtClean="0">
                <a:solidFill>
                  <a:srgbClr val="000000"/>
                </a:solidFill>
                <a:latin typeface="Times New Roman"/>
              </a:rPr>
              <a:t>1</a:t>
            </a:r>
            <a:r>
              <a:rPr lang="en-US" dirty="0">
                <a:solidFill>
                  <a:srgbClr val="000000"/>
                </a:solidFill>
                <a:latin typeface="Times New Roman"/>
              </a:rPr>
              <a:t>. This famous sportsman ………….. world records every year!</a:t>
            </a:r>
          </a:p>
          <a:p>
            <a:r>
              <a:rPr lang="en-US" dirty="0">
                <a:solidFill>
                  <a:srgbClr val="000000"/>
                </a:solidFill>
                <a:latin typeface="Times New Roman"/>
              </a:rPr>
              <a:t>a) broke b) breaks c)broken</a:t>
            </a:r>
          </a:p>
          <a:p>
            <a:r>
              <a:rPr lang="en-US" dirty="0">
                <a:solidFill>
                  <a:srgbClr val="000000"/>
                </a:solidFill>
                <a:latin typeface="Times New Roman"/>
              </a:rPr>
              <a:t>2. Listen! The sisters ………… that beautiful song again!</a:t>
            </a:r>
          </a:p>
          <a:p>
            <a:r>
              <a:rPr lang="en-US" dirty="0">
                <a:solidFill>
                  <a:srgbClr val="000000"/>
                </a:solidFill>
                <a:latin typeface="Times New Roman"/>
              </a:rPr>
              <a:t>a)sang b)will sing c)are singing</a:t>
            </a:r>
          </a:p>
          <a:p>
            <a:r>
              <a:rPr lang="en-US" dirty="0">
                <a:solidFill>
                  <a:srgbClr val="000000"/>
                </a:solidFill>
                <a:latin typeface="Times New Roman"/>
              </a:rPr>
              <a:t>3. My little brother always ……………… to sleep on time when he was a school boy.</a:t>
            </a:r>
          </a:p>
          <a:p>
            <a:r>
              <a:rPr lang="en-US" dirty="0">
                <a:solidFill>
                  <a:srgbClr val="000000"/>
                </a:solidFill>
                <a:latin typeface="Times New Roman"/>
              </a:rPr>
              <a:t>a) went b)goes c) will go</a:t>
            </a:r>
          </a:p>
          <a:p>
            <a:r>
              <a:rPr lang="en-US" dirty="0">
                <a:solidFill>
                  <a:srgbClr val="000000"/>
                </a:solidFill>
                <a:latin typeface="Times New Roman"/>
              </a:rPr>
              <a:t>4. ……. you already ……..this book by R. Kipling?</a:t>
            </a:r>
          </a:p>
          <a:p>
            <a:r>
              <a:rPr lang="en-US" dirty="0">
                <a:solidFill>
                  <a:srgbClr val="000000"/>
                </a:solidFill>
                <a:latin typeface="Times New Roman"/>
              </a:rPr>
              <a:t>a) Are ……reading b) Have ….. read c)Did …… read</a:t>
            </a:r>
          </a:p>
          <a:p>
            <a:r>
              <a:rPr lang="en-US" dirty="0">
                <a:solidFill>
                  <a:srgbClr val="000000"/>
                </a:solidFill>
                <a:latin typeface="Times New Roman"/>
              </a:rPr>
              <a:t>5. ……….. you take part in school competition next week?</a:t>
            </a:r>
          </a:p>
          <a:p>
            <a:r>
              <a:rPr lang="en-US" dirty="0">
                <a:solidFill>
                  <a:srgbClr val="000000"/>
                </a:solidFill>
                <a:latin typeface="Times New Roman"/>
              </a:rPr>
              <a:t>a) Are b) Do c)Will</a:t>
            </a:r>
            <a:endParaRPr lang="en-US" b="0" i="0" dirty="0">
              <a:solidFill>
                <a:srgbClr val="000000"/>
              </a:solidFill>
              <a:effectLst/>
              <a:latin typeface="Times New Roman"/>
            </a:endParaRPr>
          </a:p>
        </p:txBody>
      </p:sp>
    </p:spTree>
    <p:extLst>
      <p:ext uri="{BB962C8B-B14F-4D97-AF65-F5344CB8AC3E}">
        <p14:creationId xmlns:p14="http://schemas.microsoft.com/office/powerpoint/2010/main" val="20260061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651932"/>
            <a:ext cx="7886700" cy="3403601"/>
          </a:xfrm>
        </p:spPr>
        <p:txBody>
          <a:bodyPr>
            <a:normAutofit/>
          </a:bodyPr>
          <a:lstStyle/>
          <a:p>
            <a:pPr algn="ctr"/>
            <a:r>
              <a:rPr lang="en-US" sz="8800" dirty="0" smtClean="0">
                <a:solidFill>
                  <a:srgbClr val="FF0000"/>
                </a:solidFill>
                <a:latin typeface="Constantia" pitchFamily="18" charset="0"/>
              </a:rPr>
              <a:t>Thank you!</a:t>
            </a:r>
            <a:endParaRPr lang="ru-RU" sz="8800" dirty="0">
              <a:solidFill>
                <a:srgbClr val="FF0000"/>
              </a:solidFill>
              <a:latin typeface="Constantia" pitchFamily="18" charset="0"/>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5290" y="1825625"/>
            <a:ext cx="7733420"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756799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CD776DDABA2CE043AD1B6556C3B0E20C" ma:contentTypeVersion="0" ma:contentTypeDescription="Создание документа." ma:contentTypeScope="" ma:versionID="053db5dd5ea81035e5711c350d5fd88f">
  <xsd:schema xmlns:xsd="http://www.w3.org/2001/XMLSchema" xmlns:p="http://schemas.microsoft.com/office/2006/metadata/properties" targetNamespace="http://schemas.microsoft.com/office/2006/metadata/properties" ma:root="true" ma:fieldsID="53974d1da0c14f073d2cc649cae9f3e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содержимого" ma:readOnly="true"/>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A944001-F379-4932-B00C-DD10D9CADE8C}"/>
</file>

<file path=customXml/itemProps2.xml><?xml version="1.0" encoding="utf-8"?>
<ds:datastoreItem xmlns:ds="http://schemas.openxmlformats.org/officeDocument/2006/customXml" ds:itemID="{5B81374A-9846-4E44-84BB-E7CD04F03F6A}"/>
</file>

<file path=customXml/itemProps3.xml><?xml version="1.0" encoding="utf-8"?>
<ds:datastoreItem xmlns:ds="http://schemas.openxmlformats.org/officeDocument/2006/customXml" ds:itemID="{700EBEDE-FE74-4244-A125-57A06003DCF2}"/>
</file>

<file path=docProps/app.xml><?xml version="1.0" encoding="utf-8"?>
<Properties xmlns="http://schemas.openxmlformats.org/officeDocument/2006/extended-properties" xmlns:vt="http://schemas.openxmlformats.org/officeDocument/2006/docPropsVTypes">
  <Template>Office Theme</Template>
  <TotalTime>545</TotalTime>
  <Words>1193</Words>
  <Application>Microsoft Office PowerPoint</Application>
  <PresentationFormat>Экран (4:3)</PresentationFormat>
  <Paragraphs>119</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Thank you!</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Михаил Горяйнов</dc:creator>
  <cp:lastModifiedBy>Света</cp:lastModifiedBy>
  <cp:revision>90</cp:revision>
  <dcterms:created xsi:type="dcterms:W3CDTF">2013-11-19T05:52:05Z</dcterms:created>
  <dcterms:modified xsi:type="dcterms:W3CDTF">2019-12-23T17:50:38Z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0x010100CD776DDABA2CE043AD1B6556C3B0E20C</vt:lpwstr>
  </property>
</Properties>
</file>