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fntdata" ContentType="application/x-fontdata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svg" ContentType="image/sv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9"/>
  </p:notesMasterIdLst>
  <p:sldIdLst>
    <p:sldId id="277" r:id="rId3"/>
    <p:sldId id="280" r:id="rId4"/>
    <p:sldId id="262" r:id="rId5"/>
    <p:sldId id="264" r:id="rId6"/>
    <p:sldId id="267" r:id="rId7"/>
    <p:sldId id="268" r:id="rId8"/>
    <p:sldId id="266" r:id="rId9"/>
    <p:sldId id="270" r:id="rId10"/>
    <p:sldId id="274" r:id="rId11"/>
    <p:sldId id="275" r:id="rId12"/>
    <p:sldId id="271" r:id="rId13"/>
    <p:sldId id="272" r:id="rId14"/>
    <p:sldId id="273" r:id="rId15"/>
    <p:sldId id="269" r:id="rId16"/>
    <p:sldId id="276" r:id="rId17"/>
    <p:sldId id="279" r:id="rId18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0"/>
    </p:embeddedFont>
    <p:embeddedFont>
      <p:font typeface="Golos Text" panose="020B0803020202020204" pitchFamily="34" charset="-52"/>
      <p:regular r:id="rId21"/>
      <p:bold r:id="rId22"/>
    </p:embeddedFont>
    <p:embeddedFont>
      <p:font typeface="Golos Text SemiBold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2362A-3039-46A9-933C-BE7E5EC8681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09E87A0-C6F8-4606-B9C6-79B3C80CFE21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низкое самоуважение </a:t>
          </a:r>
          <a:endParaRPr lang="ru-RU" dirty="0"/>
        </a:p>
      </dgm:t>
    </dgm:pt>
    <dgm:pt modelId="{77F68A6D-A881-4DA4-BA32-00B519497F9F}" type="parTrans" cxnId="{13EBABB0-375E-462C-A607-45B40BC991F2}">
      <dgm:prSet/>
      <dgm:spPr/>
      <dgm:t>
        <a:bodyPr/>
        <a:lstStyle/>
        <a:p>
          <a:endParaRPr lang="ru-RU"/>
        </a:p>
      </dgm:t>
    </dgm:pt>
    <dgm:pt modelId="{963557C0-1934-4833-A2AA-C1627ADEEFBD}" type="sibTrans" cxnId="{13EBABB0-375E-462C-A607-45B40BC991F2}">
      <dgm:prSet/>
      <dgm:spPr/>
      <dgm:t>
        <a:bodyPr/>
        <a:lstStyle/>
        <a:p>
          <a:endParaRPr lang="ru-RU"/>
        </a:p>
      </dgm:t>
    </dgm:pt>
    <dgm:pt modelId="{6FD54ED3-34E9-4818-9EF5-51B5E3AD04B7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ощущение одиночества </a:t>
          </a:r>
          <a:endParaRPr lang="ru-RU" dirty="0"/>
        </a:p>
      </dgm:t>
    </dgm:pt>
    <dgm:pt modelId="{AEBFBEE7-AF2B-4B56-9FCC-37C8E8ADEB3F}" type="parTrans" cxnId="{7D69D372-28E2-4E7A-BE9A-BBE58E449DFA}">
      <dgm:prSet/>
      <dgm:spPr/>
      <dgm:t>
        <a:bodyPr/>
        <a:lstStyle/>
        <a:p>
          <a:endParaRPr lang="ru-RU"/>
        </a:p>
      </dgm:t>
    </dgm:pt>
    <dgm:pt modelId="{B7CE8715-390F-476A-B695-8F29525B3E80}" type="sibTrans" cxnId="{7D69D372-28E2-4E7A-BE9A-BBE58E449DFA}">
      <dgm:prSet/>
      <dgm:spPr/>
      <dgm:t>
        <a:bodyPr/>
        <a:lstStyle/>
        <a:p>
          <a:endParaRPr lang="ru-RU"/>
        </a:p>
      </dgm:t>
    </dgm:pt>
    <dgm:pt modelId="{515653DB-7589-439C-93FB-2A5E1F95BED3}">
      <dgm:prSet phldrT="[Текст]"/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наркотик как универсальное средство от одиночества</a:t>
          </a:r>
          <a:endParaRPr lang="ru-RU" dirty="0"/>
        </a:p>
      </dgm:t>
    </dgm:pt>
    <dgm:pt modelId="{78D9B4ED-BC04-4262-8321-BF3CF4CB3796}" type="parTrans" cxnId="{5BA9B15B-340D-4973-9BAD-50EE16ECB438}">
      <dgm:prSet/>
      <dgm:spPr/>
      <dgm:t>
        <a:bodyPr/>
        <a:lstStyle/>
        <a:p>
          <a:endParaRPr lang="ru-RU"/>
        </a:p>
      </dgm:t>
    </dgm:pt>
    <dgm:pt modelId="{BF48E05A-DD93-4AE0-BE2C-14AB5F924F02}" type="sibTrans" cxnId="{5BA9B15B-340D-4973-9BAD-50EE16ECB438}">
      <dgm:prSet/>
      <dgm:spPr/>
      <dgm:t>
        <a:bodyPr/>
        <a:lstStyle/>
        <a:p>
          <a:endParaRPr lang="ru-RU"/>
        </a:p>
      </dgm:t>
    </dgm:pt>
    <dgm:pt modelId="{1EBECEB4-5DB1-4534-BE3B-C0591D41C4C6}" type="pres">
      <dgm:prSet presAssocID="{4402362A-3039-46A9-933C-BE7E5EC86817}" presName="Name0" presStyleCnt="0">
        <dgm:presLayoutVars>
          <dgm:dir/>
          <dgm:animLvl val="lvl"/>
          <dgm:resizeHandles val="exact"/>
        </dgm:presLayoutVars>
      </dgm:prSet>
      <dgm:spPr/>
    </dgm:pt>
    <dgm:pt modelId="{E06E7247-5254-4955-B39A-A5D3755CCA2A}" type="pres">
      <dgm:prSet presAssocID="{E09E87A0-C6F8-4606-B9C6-79B3C80CFE2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E3C9144-7A9E-4FCF-8F5B-7C84544BC64F}" type="pres">
      <dgm:prSet presAssocID="{963557C0-1934-4833-A2AA-C1627ADEEFBD}" presName="parTxOnlySpace" presStyleCnt="0"/>
      <dgm:spPr/>
    </dgm:pt>
    <dgm:pt modelId="{0D7FE7EC-A647-4109-923A-7BF0A11F3909}" type="pres">
      <dgm:prSet presAssocID="{6FD54ED3-34E9-4818-9EF5-51B5E3AD04B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01B97CC-14F1-46C2-8E43-59D09363D3FD}" type="pres">
      <dgm:prSet presAssocID="{B7CE8715-390F-476A-B695-8F29525B3E80}" presName="parTxOnlySpace" presStyleCnt="0"/>
      <dgm:spPr/>
    </dgm:pt>
    <dgm:pt modelId="{07F303FD-F579-4D0C-84D3-25056BE75E40}" type="pres">
      <dgm:prSet presAssocID="{515653DB-7589-439C-93FB-2A5E1F95BED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EB2470F-6BB6-4D54-B958-BB7813798E8E}" type="presOf" srcId="{6FD54ED3-34E9-4818-9EF5-51B5E3AD04B7}" destId="{0D7FE7EC-A647-4109-923A-7BF0A11F3909}" srcOrd="0" destOrd="0" presId="urn:microsoft.com/office/officeart/2005/8/layout/chevron1"/>
    <dgm:cxn modelId="{99A7123F-CAF3-49FA-AF08-96637F0D5DC7}" type="presOf" srcId="{E09E87A0-C6F8-4606-B9C6-79B3C80CFE21}" destId="{E06E7247-5254-4955-B39A-A5D3755CCA2A}" srcOrd="0" destOrd="0" presId="urn:microsoft.com/office/officeart/2005/8/layout/chevron1"/>
    <dgm:cxn modelId="{5BA9B15B-340D-4973-9BAD-50EE16ECB438}" srcId="{4402362A-3039-46A9-933C-BE7E5EC86817}" destId="{515653DB-7589-439C-93FB-2A5E1F95BED3}" srcOrd="2" destOrd="0" parTransId="{78D9B4ED-BC04-4262-8321-BF3CF4CB3796}" sibTransId="{BF48E05A-DD93-4AE0-BE2C-14AB5F924F02}"/>
    <dgm:cxn modelId="{924CFF68-F3C9-4893-990F-EF24FE7AAF46}" type="presOf" srcId="{515653DB-7589-439C-93FB-2A5E1F95BED3}" destId="{07F303FD-F579-4D0C-84D3-25056BE75E40}" srcOrd="0" destOrd="0" presId="urn:microsoft.com/office/officeart/2005/8/layout/chevron1"/>
    <dgm:cxn modelId="{7D69D372-28E2-4E7A-BE9A-BBE58E449DFA}" srcId="{4402362A-3039-46A9-933C-BE7E5EC86817}" destId="{6FD54ED3-34E9-4818-9EF5-51B5E3AD04B7}" srcOrd="1" destOrd="0" parTransId="{AEBFBEE7-AF2B-4B56-9FCC-37C8E8ADEB3F}" sibTransId="{B7CE8715-390F-476A-B695-8F29525B3E80}"/>
    <dgm:cxn modelId="{13EBABB0-375E-462C-A607-45B40BC991F2}" srcId="{4402362A-3039-46A9-933C-BE7E5EC86817}" destId="{E09E87A0-C6F8-4606-B9C6-79B3C80CFE21}" srcOrd="0" destOrd="0" parTransId="{77F68A6D-A881-4DA4-BA32-00B519497F9F}" sibTransId="{963557C0-1934-4833-A2AA-C1627ADEEFBD}"/>
    <dgm:cxn modelId="{302EA2DC-5FB4-474D-A3ED-CF3718CA5791}" type="presOf" srcId="{4402362A-3039-46A9-933C-BE7E5EC86817}" destId="{1EBECEB4-5DB1-4534-BE3B-C0591D41C4C6}" srcOrd="0" destOrd="0" presId="urn:microsoft.com/office/officeart/2005/8/layout/chevron1"/>
    <dgm:cxn modelId="{9F0B3FD0-66E1-4931-97AB-220E5F174250}" type="presParOf" srcId="{1EBECEB4-5DB1-4534-BE3B-C0591D41C4C6}" destId="{E06E7247-5254-4955-B39A-A5D3755CCA2A}" srcOrd="0" destOrd="0" presId="urn:microsoft.com/office/officeart/2005/8/layout/chevron1"/>
    <dgm:cxn modelId="{D21D06F1-5A7C-4A42-B1AA-8C67C2060E14}" type="presParOf" srcId="{1EBECEB4-5DB1-4534-BE3B-C0591D41C4C6}" destId="{6E3C9144-7A9E-4FCF-8F5B-7C84544BC64F}" srcOrd="1" destOrd="0" presId="urn:microsoft.com/office/officeart/2005/8/layout/chevron1"/>
    <dgm:cxn modelId="{CF4C4F82-9A64-484A-A7C1-D726CBA20437}" type="presParOf" srcId="{1EBECEB4-5DB1-4534-BE3B-C0591D41C4C6}" destId="{0D7FE7EC-A647-4109-923A-7BF0A11F3909}" srcOrd="2" destOrd="0" presId="urn:microsoft.com/office/officeart/2005/8/layout/chevron1"/>
    <dgm:cxn modelId="{38191196-AAA2-4E89-87D3-15FE355DFC32}" type="presParOf" srcId="{1EBECEB4-5DB1-4534-BE3B-C0591D41C4C6}" destId="{B01B97CC-14F1-46C2-8E43-59D09363D3FD}" srcOrd="3" destOrd="0" presId="urn:microsoft.com/office/officeart/2005/8/layout/chevron1"/>
    <dgm:cxn modelId="{F76B2330-B792-4C45-BA7F-C6C79F4D09B8}" type="presParOf" srcId="{1EBECEB4-5DB1-4534-BE3B-C0591D41C4C6}" destId="{07F303FD-F579-4D0C-84D3-25056BE75E4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6E7247-5254-4955-B39A-A5D3755CCA2A}">
      <dsp:nvSpPr>
        <dsp:cNvPr id="0" name=""/>
        <dsp:cNvSpPr/>
      </dsp:nvSpPr>
      <dsp:spPr>
        <a:xfrm>
          <a:off x="2332" y="1463554"/>
          <a:ext cx="2842226" cy="11368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 Black" panose="020B0A04020102020204" pitchFamily="34" charset="0"/>
            </a:rPr>
            <a:t>низкое самоуважение </a:t>
          </a:r>
          <a:endParaRPr lang="ru-RU" sz="1400" kern="1200" dirty="0"/>
        </a:p>
      </dsp:txBody>
      <dsp:txXfrm>
        <a:off x="570777" y="1463554"/>
        <a:ext cx="1705336" cy="1136890"/>
      </dsp:txXfrm>
    </dsp:sp>
    <dsp:sp modelId="{0D7FE7EC-A647-4109-923A-7BF0A11F3909}">
      <dsp:nvSpPr>
        <dsp:cNvPr id="0" name=""/>
        <dsp:cNvSpPr/>
      </dsp:nvSpPr>
      <dsp:spPr>
        <a:xfrm>
          <a:off x="2560336" y="1463554"/>
          <a:ext cx="2842226" cy="11368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 Black" panose="020B0A04020102020204" pitchFamily="34" charset="0"/>
            </a:rPr>
            <a:t>ощущение одиночества </a:t>
          </a:r>
          <a:endParaRPr lang="ru-RU" sz="1400" kern="1200" dirty="0"/>
        </a:p>
      </dsp:txBody>
      <dsp:txXfrm>
        <a:off x="3128781" y="1463554"/>
        <a:ext cx="1705336" cy="1136890"/>
      </dsp:txXfrm>
    </dsp:sp>
    <dsp:sp modelId="{07F303FD-F579-4D0C-84D3-25056BE75E40}">
      <dsp:nvSpPr>
        <dsp:cNvPr id="0" name=""/>
        <dsp:cNvSpPr/>
      </dsp:nvSpPr>
      <dsp:spPr>
        <a:xfrm>
          <a:off x="5118340" y="1463554"/>
          <a:ext cx="2842226" cy="11368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 Black" panose="020B0A04020102020204" pitchFamily="34" charset="0"/>
            </a:rPr>
            <a:t>наркотик как универсальное средство от одиночества</a:t>
          </a:r>
          <a:endParaRPr lang="ru-RU" sz="1400" kern="1200" dirty="0"/>
        </a:p>
      </dsp:txBody>
      <dsp:txXfrm>
        <a:off x="5686785" y="1463554"/>
        <a:ext cx="1705336" cy="113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59561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327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140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0038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5672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1155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687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106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2339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541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946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456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223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8423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4064742f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4064742f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483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  <a:sym typeface="Golos Tex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pic>
        <p:nvPicPr>
          <p:cNvPr id="25" name="Google Shape;25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55650" y="3516925"/>
            <a:ext cx="48371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433375" y="44517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olos Text"/>
              <a:buNone/>
              <a:defRPr sz="1000">
                <a:latin typeface="Golos Text"/>
                <a:ea typeface="Golos Text"/>
                <a:cs typeface="Golos Text"/>
                <a:sym typeface="Golos Text"/>
              </a:defRPr>
            </a:lvl1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cxnSp>
        <p:nvCxnSpPr>
          <p:cNvPr id="67" name="Google Shape;67;p10"/>
          <p:cNvCxnSpPr/>
          <p:nvPr/>
        </p:nvCxnSpPr>
        <p:spPr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  <a:sym typeface="Golos Tex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pic>
        <p:nvPicPr>
          <p:cNvPr id="69" name="Google Shape;6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41007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Font typeface="Golos Text SemiBold"/>
              <a:buNone/>
              <a:defRPr sz="9600">
                <a:latin typeface="Golos Text SemiBold"/>
                <a:ea typeface="Golos Text SemiBold"/>
                <a:cs typeface="Golos Text SemiBold"/>
                <a:sym typeface="Golos Text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311700" y="2529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Char char="●"/>
              <a:defRPr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4" name="Google Shape;7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12"/>
          <p:cNvCxnSpPr/>
          <p:nvPr/>
        </p:nvCxnSpPr>
        <p:spPr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  <a:sym typeface="Golos Tex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pic>
        <p:nvPicPr>
          <p:cNvPr id="78" name="Google Shape;7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2">
  <p:cSld name="CUSTOM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p13"/>
          <p:cNvCxnSpPr/>
          <p:nvPr/>
        </p:nvCxnSpPr>
        <p:spPr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  <a:sym typeface="Golos Tex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465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5729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3097425" y="1439000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39147" y="3748825"/>
            <a:ext cx="467168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6541" y="3685316"/>
            <a:ext cx="557976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7266" y="3723528"/>
            <a:ext cx="557975" cy="80126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>
            <a:spLocks noGrp="1"/>
          </p:cNvSpPr>
          <p:nvPr>
            <p:ph type="subTitle" idx="1"/>
          </p:nvPr>
        </p:nvSpPr>
        <p:spPr>
          <a:xfrm>
            <a:off x="622275" y="1684775"/>
            <a:ext cx="2006100" cy="1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2"/>
          </p:nvPr>
        </p:nvSpPr>
        <p:spPr>
          <a:xfrm>
            <a:off x="3264825" y="1647150"/>
            <a:ext cx="2006100" cy="1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3"/>
          </p:nvPr>
        </p:nvSpPr>
        <p:spPr>
          <a:xfrm>
            <a:off x="5907375" y="1647150"/>
            <a:ext cx="2006100" cy="1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 bwMode="auto">
          <a:xfrm>
            <a:off x="424350" y="1322425"/>
            <a:ext cx="6526500" cy="23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Golos Text SemiBold"/>
              <a:buNone/>
              <a:defRPr sz="45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6" name="Google Shape;16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089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54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203480"/>
            <a:ext cx="822924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326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822924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142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401580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 bwMode="auto">
          <a:xfrm>
            <a:off x="4674240" y="1203480"/>
            <a:ext cx="401580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372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2678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556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 bwMode="auto">
          <a:xfrm>
            <a:off x="4674240" y="1203480"/>
            <a:ext cx="401580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 bwMode="auto"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7839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401580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 bwMode="auto"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 bwMode="auto"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9786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 bwMode="auto"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 bwMode="auto"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917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 bwMode="auto"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4347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 bwMode="auto"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 bwMode="auto"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 bwMode="auto"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610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 bwMode="auto"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 bwMode="auto"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 bwMode="auto"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 bwMode="auto"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 bwMode="auto"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 bwMode="auto"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Aft>
                <a:spcPts val="1417"/>
              </a:spcAft>
              <a:buNone/>
              <a:defRPr/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609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 bwMode="auto">
          <a:xfrm>
            <a:off x="424350" y="1322425"/>
            <a:ext cx="6526500" cy="23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Golos Text SemiBold"/>
              <a:buNone/>
              <a:defRPr sz="45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6" name="Google Shape;16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2670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body" idx="1"/>
          </p:nvPr>
        </p:nvSpPr>
        <p:spPr bwMode="auto">
          <a:xfrm>
            <a:off x="386475" y="1494500"/>
            <a:ext cx="8520600" cy="30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</a:defRPr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</a:defRPr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0" name="Google Shape;20;p19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2" name="Google Shape;22;p1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755650" y="3516925"/>
            <a:ext cx="48371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501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249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6404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8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10;p11"/>
          <p:cNvPicPr/>
          <p:nvPr/>
        </p:nvPicPr>
        <p:blipFill>
          <a:blip r:embed="rId17"/>
          <a:stretch/>
        </p:blipFill>
        <p:spPr bwMode="auto">
          <a:xfrm>
            <a:off x="8071560" y="193680"/>
            <a:ext cx="835200" cy="6379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203480"/>
            <a:ext cx="8229240" cy="298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/>
          </a:p>
          <a:p>
            <a:pPr marL="864000" lvl="1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  <a:endParaRPr/>
          </a:p>
          <a:p>
            <a:pPr marL="1296000" lvl="2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  <a:endParaRPr/>
          </a:p>
          <a:p>
            <a:pPr marL="1728000" lvl="3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  <a:endParaRPr/>
          </a:p>
          <a:p>
            <a:pPr marL="2160000" lvl="4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  <a:endParaRPr/>
          </a:p>
          <a:p>
            <a:pPr marL="2592000" lvl="5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  <a:endParaRPr/>
          </a:p>
          <a:p>
            <a:pPr marL="3024000" lvl="6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146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>
            <a:spLocks noGrp="1"/>
          </p:cNvSpPr>
          <p:nvPr>
            <p:ph type="title"/>
          </p:nvPr>
        </p:nvSpPr>
        <p:spPr bwMode="auto">
          <a:xfrm>
            <a:off x="550473" y="1391400"/>
            <a:ext cx="8242279" cy="23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1950" lvl="0">
              <a:buSzPts val="2400"/>
              <a:defRPr/>
            </a:pPr>
            <a:r>
              <a:rPr lang="ru-RU" sz="3200" b="1" dirty="0">
                <a:latin typeface="Golos Text" panose="020B0803020202020204" pitchFamily="34" charset="-52"/>
                <a:cs typeface="Golos Text" panose="020B0803020202020204" pitchFamily="34" charset="-52"/>
              </a:rPr>
              <a:t>Не-зависимость: как уберечь подростка от употребления ПАВ </a:t>
            </a:r>
            <a:endParaRPr sz="3200" b="1" dirty="0">
              <a:latin typeface="Golos Text" panose="020B0803020202020204" pitchFamily="34" charset="-52"/>
              <a:cs typeface="Golos Text" panose="020B0803020202020204" pitchFamily="34" charset="-52"/>
            </a:endParaRPr>
          </a:p>
        </p:txBody>
      </p:sp>
      <p:sp>
        <p:nvSpPr>
          <p:cNvPr id="74" name="Google Shape;74;p1"/>
          <p:cNvSpPr txBox="1"/>
          <p:nvPr/>
        </p:nvSpPr>
        <p:spPr bwMode="auto">
          <a:xfrm>
            <a:off x="667772" y="-841689"/>
            <a:ext cx="6521047" cy="328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Golos Text SemiBold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los Text SemiBold"/>
                <a:ea typeface="Golos Text SemiBold"/>
                <a:cs typeface="Golos Text SemiBold"/>
              </a:rPr>
              <a:t>#РодительскаяГостиная</a:t>
            </a:r>
            <a:endParaRPr kumimoji="0" sz="4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75" name="Google Shape;75;p1"/>
          <p:cNvSpPr txBox="1"/>
          <p:nvPr/>
        </p:nvSpPr>
        <p:spPr bwMode="auto">
          <a:xfrm>
            <a:off x="6012160" y="3841696"/>
            <a:ext cx="3352197" cy="131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195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500"/>
              <a:buFont typeface="Golos Text SemiBold"/>
              <a:buNone/>
              <a:tabLst/>
              <a:defRPr/>
            </a:pPr>
            <a:r>
              <a:rPr lang="ru-RU" sz="3600" dirty="0">
                <a:solidFill>
                  <a:prstClr val="white"/>
                </a:solidFill>
                <a:latin typeface="Golos Text SemiBold"/>
                <a:ea typeface="Golos Text SemiBold"/>
                <a:cs typeface="Golos Text SemiBold"/>
              </a:rPr>
              <a:t>Ноябрь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los Text SemiBold"/>
              <a:ea typeface="Golos Text SemiBold"/>
              <a:cs typeface="Golos Text SemiBold"/>
            </a:endParaRPr>
          </a:p>
          <a:p>
            <a:pPr marL="36195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500"/>
              <a:buFont typeface="Golos Text SemiBold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os Text SemiBold"/>
                <a:ea typeface="Golos Text SemiBold"/>
                <a:cs typeface="Golos Text SemiBold"/>
              </a:rPr>
              <a:t>           2024 года</a:t>
            </a:r>
            <a:endParaRPr kumimoji="0" sz="4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los Text SemiBold"/>
              <a:ea typeface="Golos Text SemiBold"/>
              <a:cs typeface="Golos Tex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43C35-00B0-CF3B-D7DF-7DE329A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625" y="383476"/>
            <a:ext cx="6915396" cy="813221"/>
          </a:xfrm>
        </p:spPr>
        <p:txBody>
          <a:bodyPr/>
          <a:lstStyle/>
          <a:p>
            <a:r>
              <a:rPr lang="ru-RU" sz="3600" u="sng" dirty="0"/>
              <a:t>Что такое ПАВ? </a:t>
            </a:r>
          </a:p>
        </p:txBody>
      </p:sp>
      <p:pic>
        <p:nvPicPr>
          <p:cNvPr id="4" name="Рисунок 3" descr="Вино">
            <a:extLst>
              <a:ext uri="{FF2B5EF4-FFF2-40B4-BE49-F238E27FC236}">
                <a16:creationId xmlns:a16="http://schemas.microsoft.com/office/drawing/2014/main" id="{A6319C53-EF4A-B1B1-214E-ADEAE4111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53139"/>
            <a:ext cx="2292846" cy="2292846"/>
          </a:xfrm>
          <a:prstGeom prst="rect">
            <a:avLst/>
          </a:prstGeom>
        </p:spPr>
      </p:pic>
      <p:pic>
        <p:nvPicPr>
          <p:cNvPr id="6" name="Рисунок 5" descr="Курение">
            <a:extLst>
              <a:ext uri="{FF2B5EF4-FFF2-40B4-BE49-F238E27FC236}">
                <a16:creationId xmlns:a16="http://schemas.microsoft.com/office/drawing/2014/main" id="{1C6A1765-2C9F-07F7-9699-E5BD072E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3569" y="2286697"/>
            <a:ext cx="2292846" cy="2292846"/>
          </a:xfrm>
          <a:prstGeom prst="rect">
            <a:avLst/>
          </a:prstGeom>
        </p:spPr>
      </p:pic>
      <p:pic>
        <p:nvPicPr>
          <p:cNvPr id="8" name="Рисунок 7" descr="Наручники">
            <a:extLst>
              <a:ext uri="{FF2B5EF4-FFF2-40B4-BE49-F238E27FC236}">
                <a16:creationId xmlns:a16="http://schemas.microsoft.com/office/drawing/2014/main" id="{2F74DCF5-D155-8AFD-63D8-0359F0DE0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5132" y="1083862"/>
            <a:ext cx="2292846" cy="22928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D6F4B2-CD88-8817-AD85-63A8497BC926}"/>
              </a:ext>
            </a:extLst>
          </p:cNvPr>
          <p:cNvSpPr txBox="1"/>
          <p:nvPr/>
        </p:nvSpPr>
        <p:spPr>
          <a:xfrm>
            <a:off x="549963" y="3602427"/>
            <a:ext cx="1742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Golos Text" panose="020B0803020202020204" pitchFamily="34" charset="-52"/>
                <a:cs typeface="Golos Text" panose="020B0803020202020204" pitchFamily="34" charset="-52"/>
              </a:rPr>
              <a:t>Алкоголь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707DE8-C900-24A1-099C-1FC57D0E9449}"/>
              </a:ext>
            </a:extLst>
          </p:cNvPr>
          <p:cNvSpPr txBox="1"/>
          <p:nvPr/>
        </p:nvSpPr>
        <p:spPr>
          <a:xfrm>
            <a:off x="3636001" y="1891731"/>
            <a:ext cx="1571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Golos Text" panose="020B0803020202020204" pitchFamily="34" charset="-52"/>
                <a:cs typeface="Golos Text" panose="020B0803020202020204" pitchFamily="34" charset="-52"/>
              </a:rPr>
              <a:t>Табак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7EC46A-5C53-BF8E-3E31-77CA04EF0571}"/>
              </a:ext>
            </a:extLst>
          </p:cNvPr>
          <p:cNvSpPr txBox="1"/>
          <p:nvPr/>
        </p:nvSpPr>
        <p:spPr>
          <a:xfrm>
            <a:off x="6670824" y="3679371"/>
            <a:ext cx="2706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olos Text" panose="020B0803020202020204" pitchFamily="34" charset="-52"/>
                <a:cs typeface="Golos Text" panose="020B0803020202020204" pitchFamily="34" charset="-52"/>
              </a:rPr>
              <a:t>Наркотические </a:t>
            </a:r>
          </a:p>
          <a:p>
            <a:r>
              <a:rPr lang="ru-RU" dirty="0">
                <a:solidFill>
                  <a:schemeClr val="bg1"/>
                </a:solidFill>
                <a:latin typeface="Golos Text" panose="020B0803020202020204" pitchFamily="34" charset="-52"/>
                <a:cs typeface="Golos Text" panose="020B0803020202020204" pitchFamily="34" charset="-52"/>
              </a:rPr>
              <a:t>вещества</a:t>
            </a:r>
          </a:p>
        </p:txBody>
      </p:sp>
    </p:spTree>
    <p:extLst>
      <p:ext uri="{BB962C8B-B14F-4D97-AF65-F5344CB8AC3E}">
        <p14:creationId xmlns:p14="http://schemas.microsoft.com/office/powerpoint/2010/main" val="18105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ru-RU" b="1" dirty="0"/>
              <a:t>Снижение интереса к обычным увлечениям, учебе</a:t>
            </a:r>
          </a:p>
          <a:p>
            <a:pPr marL="285750" indent="-285750">
              <a:spcAft>
                <a:spcPts val="1200"/>
              </a:spcAft>
            </a:pPr>
            <a:r>
              <a:rPr lang="ru-RU" b="1" dirty="0"/>
              <a:t>Немотивированная раздражительность/агрессивные реакции</a:t>
            </a:r>
          </a:p>
          <a:p>
            <a:pPr marL="285750" indent="-285750">
              <a:spcAft>
                <a:spcPts val="1200"/>
              </a:spcAft>
            </a:pPr>
            <a:r>
              <a:rPr lang="ru-RU" b="1" dirty="0"/>
              <a:t>Физиологические реакции</a:t>
            </a:r>
          </a:p>
          <a:p>
            <a:pPr marL="285750" indent="-285750">
              <a:spcAft>
                <a:spcPts val="1200"/>
              </a:spcAft>
            </a:pPr>
            <a:r>
              <a:rPr lang="ru-RU" b="1" dirty="0"/>
              <a:t>Деструктивное поведение </a:t>
            </a:r>
          </a:p>
          <a:p>
            <a:pPr marL="285750" indent="-285750">
              <a:spcAft>
                <a:spcPts val="1200"/>
              </a:spcAft>
            </a:pPr>
            <a:r>
              <a:rPr lang="ru-RU" b="1" dirty="0"/>
              <a:t>Появление предметов, которых раньше не было/денег</a:t>
            </a:r>
          </a:p>
          <a:p>
            <a:pPr marL="285750" indent="-285750">
              <a:spcAft>
                <a:spcPts val="1200"/>
              </a:spcAft>
            </a:pPr>
            <a:endParaRPr lang="ru-RU" b="1" dirty="0"/>
          </a:p>
          <a:p>
            <a:pPr marL="285750" indent="-285750">
              <a:spcAft>
                <a:spcPts val="1200"/>
              </a:spcAft>
            </a:pPr>
            <a:endParaRPr lang="ru-RU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Признаки употребления ПАВ</a:t>
            </a:r>
            <a:endParaRPr dirty="0"/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10616DF2-2485-9608-6C33-6E9930B1D7A5}"/>
              </a:ext>
            </a:extLst>
          </p:cNvPr>
          <p:cNvSpPr/>
          <p:nvPr/>
        </p:nvSpPr>
        <p:spPr>
          <a:xfrm>
            <a:off x="-717278" y="4032885"/>
            <a:ext cx="3054599" cy="2486090"/>
          </a:xfrm>
          <a:custGeom>
            <a:avLst/>
            <a:gdLst/>
            <a:ahLst/>
            <a:cxnLst/>
            <a:rect l="l" t="t" r="r" b="b"/>
            <a:pathLst>
              <a:path w="4502152" h="2157360" extrusionOk="0">
                <a:moveTo>
                  <a:pt x="3816025" y="202652"/>
                </a:moveTo>
                <a:cubicBezTo>
                  <a:pt x="3399861" y="136925"/>
                  <a:pt x="2496430" y="196880"/>
                  <a:pt x="1964929" y="163890"/>
                </a:cubicBezTo>
                <a:cubicBezTo>
                  <a:pt x="1433428" y="130900"/>
                  <a:pt x="949920" y="-29301"/>
                  <a:pt x="627017" y="4710"/>
                </a:cubicBezTo>
                <a:cubicBezTo>
                  <a:pt x="304115" y="38721"/>
                  <a:pt x="114080" y="154748"/>
                  <a:pt x="27514" y="367957"/>
                </a:cubicBezTo>
                <a:cubicBezTo>
                  <a:pt x="-59051" y="581166"/>
                  <a:pt x="84208" y="991696"/>
                  <a:pt x="107624" y="1283966"/>
                </a:cubicBezTo>
                <a:cubicBezTo>
                  <a:pt x="131040" y="1576237"/>
                  <a:pt x="-107953" y="1999403"/>
                  <a:pt x="168011" y="2121580"/>
                </a:cubicBezTo>
                <a:cubicBezTo>
                  <a:pt x="443975" y="2243757"/>
                  <a:pt x="1294354" y="2013572"/>
                  <a:pt x="1763406" y="2017026"/>
                </a:cubicBezTo>
                <a:cubicBezTo>
                  <a:pt x="2232458" y="2020481"/>
                  <a:pt x="2555656" y="2161565"/>
                  <a:pt x="2982323" y="2142307"/>
                </a:cubicBezTo>
                <a:cubicBezTo>
                  <a:pt x="3408991" y="2123049"/>
                  <a:pt x="4098584" y="2021892"/>
                  <a:pt x="4323411" y="1901476"/>
                </a:cubicBezTo>
                <a:cubicBezTo>
                  <a:pt x="4548238" y="1781060"/>
                  <a:pt x="4218798" y="1712516"/>
                  <a:pt x="4331284" y="1419811"/>
                </a:cubicBezTo>
                <a:cubicBezTo>
                  <a:pt x="4492534" y="989438"/>
                  <a:pt x="4547788" y="761112"/>
                  <a:pt x="4461911" y="558252"/>
                </a:cubicBezTo>
                <a:cubicBezTo>
                  <a:pt x="4376035" y="355392"/>
                  <a:pt x="4232189" y="268379"/>
                  <a:pt x="3816025" y="202652"/>
                </a:cubicBezTo>
                <a:close/>
              </a:path>
            </a:pathLst>
          </a:custGeom>
          <a:solidFill>
            <a:srgbClr val="F5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61BEE009-E4C7-2CD9-7D72-3251E49C96E7}"/>
              </a:ext>
            </a:extLst>
          </p:cNvPr>
          <p:cNvSpPr/>
          <p:nvPr/>
        </p:nvSpPr>
        <p:spPr>
          <a:xfrm>
            <a:off x="-212781" y="-1013949"/>
            <a:ext cx="1499247" cy="1593270"/>
          </a:xfrm>
          <a:custGeom>
            <a:avLst/>
            <a:gdLst/>
            <a:ahLst/>
            <a:cxnLst/>
            <a:rect l="l" t="t" r="r" b="b"/>
            <a:pathLst>
              <a:path w="4502152" h="2157360" extrusionOk="0">
                <a:moveTo>
                  <a:pt x="3816025" y="202652"/>
                </a:moveTo>
                <a:cubicBezTo>
                  <a:pt x="3399861" y="136925"/>
                  <a:pt x="2496430" y="196880"/>
                  <a:pt x="1964929" y="163890"/>
                </a:cubicBezTo>
                <a:cubicBezTo>
                  <a:pt x="1433428" y="130900"/>
                  <a:pt x="949920" y="-29301"/>
                  <a:pt x="627017" y="4710"/>
                </a:cubicBezTo>
                <a:cubicBezTo>
                  <a:pt x="304115" y="38721"/>
                  <a:pt x="114080" y="154748"/>
                  <a:pt x="27514" y="367957"/>
                </a:cubicBezTo>
                <a:cubicBezTo>
                  <a:pt x="-59051" y="581166"/>
                  <a:pt x="84208" y="991696"/>
                  <a:pt x="107624" y="1283966"/>
                </a:cubicBezTo>
                <a:cubicBezTo>
                  <a:pt x="131040" y="1576237"/>
                  <a:pt x="-107953" y="1999403"/>
                  <a:pt x="168011" y="2121580"/>
                </a:cubicBezTo>
                <a:cubicBezTo>
                  <a:pt x="443975" y="2243757"/>
                  <a:pt x="1294354" y="2013572"/>
                  <a:pt x="1763406" y="2017026"/>
                </a:cubicBezTo>
                <a:cubicBezTo>
                  <a:pt x="2232458" y="2020481"/>
                  <a:pt x="2555656" y="2161565"/>
                  <a:pt x="2982323" y="2142307"/>
                </a:cubicBezTo>
                <a:cubicBezTo>
                  <a:pt x="3408991" y="2123049"/>
                  <a:pt x="4098584" y="2021892"/>
                  <a:pt x="4323411" y="1901476"/>
                </a:cubicBezTo>
                <a:cubicBezTo>
                  <a:pt x="4548238" y="1781060"/>
                  <a:pt x="4218798" y="1712516"/>
                  <a:pt x="4331284" y="1419811"/>
                </a:cubicBezTo>
                <a:cubicBezTo>
                  <a:pt x="4492534" y="989438"/>
                  <a:pt x="4547788" y="761112"/>
                  <a:pt x="4461911" y="558252"/>
                </a:cubicBezTo>
                <a:cubicBezTo>
                  <a:pt x="4376035" y="355392"/>
                  <a:pt x="4232189" y="268379"/>
                  <a:pt x="3816025" y="202652"/>
                </a:cubicBezTo>
                <a:close/>
              </a:path>
            </a:pathLst>
          </a:custGeom>
          <a:solidFill>
            <a:srgbClr val="F5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BB86831C-C240-AF4F-BCA0-E08E00E5BCFB}"/>
              </a:ext>
            </a:extLst>
          </p:cNvPr>
          <p:cNvSpPr/>
          <p:nvPr/>
        </p:nvSpPr>
        <p:spPr>
          <a:xfrm>
            <a:off x="-2437113" y="-1488265"/>
            <a:ext cx="14365821" cy="9733841"/>
          </a:xfrm>
          <a:custGeom>
            <a:avLst/>
            <a:gdLst>
              <a:gd name="connsiteX0" fmla="*/ 12542540 w 14365821"/>
              <a:gd name="connsiteY0" fmla="*/ 282394 h 9990936"/>
              <a:gd name="connsiteX1" fmla="*/ 11678940 w 14365821"/>
              <a:gd name="connsiteY1" fmla="*/ 1379674 h 9990936"/>
              <a:gd name="connsiteX2" fmla="*/ 10967740 w 14365821"/>
              <a:gd name="connsiteY2" fmla="*/ 1176474 h 9990936"/>
              <a:gd name="connsiteX3" fmla="*/ 10429260 w 14365821"/>
              <a:gd name="connsiteY3" fmla="*/ 1450794 h 9990936"/>
              <a:gd name="connsiteX4" fmla="*/ 10144780 w 14365821"/>
              <a:gd name="connsiteY4" fmla="*/ 2385514 h 9990936"/>
              <a:gd name="connsiteX5" fmla="*/ 10480060 w 14365821"/>
              <a:gd name="connsiteY5" fmla="*/ 3015434 h 9990936"/>
              <a:gd name="connsiteX6" fmla="*/ 11871980 w 14365821"/>
              <a:gd name="connsiteY6" fmla="*/ 2852874 h 9990936"/>
              <a:gd name="connsiteX7" fmla="*/ 13324860 w 14365821"/>
              <a:gd name="connsiteY7" fmla="*/ 3137354 h 9990936"/>
              <a:gd name="connsiteX8" fmla="*/ 13243580 w 14365821"/>
              <a:gd name="connsiteY8" fmla="*/ 3442154 h 9990936"/>
              <a:gd name="connsiteX9" fmla="*/ 13589020 w 14365821"/>
              <a:gd name="connsiteY9" fmla="*/ 9131754 h 9990936"/>
              <a:gd name="connsiteX10" fmla="*/ 1772940 w 14365821"/>
              <a:gd name="connsiteY10" fmla="*/ 9172394 h 9990936"/>
              <a:gd name="connsiteX11" fmla="*/ 635020 w 14365821"/>
              <a:gd name="connsiteY11" fmla="*/ 1542234 h 9990936"/>
              <a:gd name="connsiteX12" fmla="*/ 7513340 w 14365821"/>
              <a:gd name="connsiteY12" fmla="*/ 89354 h 9990936"/>
              <a:gd name="connsiteX13" fmla="*/ 12542540 w 14365821"/>
              <a:gd name="connsiteY13" fmla="*/ 282394 h 999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365821" h="9990936">
                <a:moveTo>
                  <a:pt x="12542540" y="282394"/>
                </a:moveTo>
                <a:cubicBezTo>
                  <a:pt x="13236807" y="497447"/>
                  <a:pt x="11941407" y="1230661"/>
                  <a:pt x="11678940" y="1379674"/>
                </a:cubicBezTo>
                <a:cubicBezTo>
                  <a:pt x="11416473" y="1528687"/>
                  <a:pt x="11176020" y="1164621"/>
                  <a:pt x="10967740" y="1176474"/>
                </a:cubicBezTo>
                <a:cubicBezTo>
                  <a:pt x="10759460" y="1188327"/>
                  <a:pt x="10566420" y="1249287"/>
                  <a:pt x="10429260" y="1450794"/>
                </a:cubicBezTo>
                <a:cubicBezTo>
                  <a:pt x="10292100" y="1652301"/>
                  <a:pt x="10136313" y="2124741"/>
                  <a:pt x="10144780" y="2385514"/>
                </a:cubicBezTo>
                <a:cubicBezTo>
                  <a:pt x="10153247" y="2646287"/>
                  <a:pt x="10192193" y="2937541"/>
                  <a:pt x="10480060" y="3015434"/>
                </a:cubicBezTo>
                <a:cubicBezTo>
                  <a:pt x="10767927" y="3093327"/>
                  <a:pt x="11397847" y="2832554"/>
                  <a:pt x="11871980" y="2852874"/>
                </a:cubicBezTo>
                <a:cubicBezTo>
                  <a:pt x="12346113" y="2873194"/>
                  <a:pt x="13096260" y="3039141"/>
                  <a:pt x="13324860" y="3137354"/>
                </a:cubicBezTo>
                <a:cubicBezTo>
                  <a:pt x="13553460" y="3235567"/>
                  <a:pt x="13199553" y="2443087"/>
                  <a:pt x="13243580" y="3442154"/>
                </a:cubicBezTo>
                <a:cubicBezTo>
                  <a:pt x="13287607" y="4441221"/>
                  <a:pt x="15500793" y="8176714"/>
                  <a:pt x="13589020" y="9131754"/>
                </a:cubicBezTo>
                <a:cubicBezTo>
                  <a:pt x="11677247" y="10086794"/>
                  <a:pt x="3931940" y="10437314"/>
                  <a:pt x="1772940" y="9172394"/>
                </a:cubicBezTo>
                <a:cubicBezTo>
                  <a:pt x="-386060" y="7907474"/>
                  <a:pt x="-321713" y="3056074"/>
                  <a:pt x="635020" y="1542234"/>
                </a:cubicBezTo>
                <a:cubicBezTo>
                  <a:pt x="1591753" y="28394"/>
                  <a:pt x="5523673" y="294247"/>
                  <a:pt x="7513340" y="89354"/>
                </a:cubicBezTo>
                <a:cubicBezTo>
                  <a:pt x="9503007" y="-115539"/>
                  <a:pt x="11848273" y="67341"/>
                  <a:pt x="12542540" y="282394"/>
                </a:cubicBezTo>
                <a:close/>
              </a:path>
            </a:pathLst>
          </a:custGeom>
          <a:solidFill>
            <a:srgbClr val="F524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b="1" i="1" dirty="0">
                <a:solidFill>
                  <a:schemeClr val="bg1"/>
                </a:solidFill>
              </a:rPr>
              <a:t>Медико-биологические</a:t>
            </a:r>
          </a:p>
          <a:p>
            <a:pPr marL="342900">
              <a:spcAft>
                <a:spcPts val="1200"/>
              </a:spcAft>
              <a:buClr>
                <a:schemeClr val="bg1"/>
              </a:buClr>
            </a:pPr>
            <a:r>
              <a:rPr lang="ru-RU" sz="2000" b="1" dirty="0">
                <a:solidFill>
                  <a:schemeClr val="bg1"/>
                </a:solidFill>
              </a:rPr>
              <a:t>Психические заболевания</a:t>
            </a:r>
          </a:p>
          <a:p>
            <a:pPr marL="342900">
              <a:spcAft>
                <a:spcPts val="1200"/>
              </a:spcAft>
              <a:buClr>
                <a:schemeClr val="bg1"/>
              </a:buClr>
            </a:pPr>
            <a:r>
              <a:rPr lang="ru-RU" sz="2000" b="1" dirty="0">
                <a:solidFill>
                  <a:schemeClr val="bg1"/>
                </a:solidFill>
              </a:rPr>
              <a:t>Нервно-психические отклонения</a:t>
            </a:r>
          </a:p>
          <a:p>
            <a:pPr marL="342900">
              <a:spcAft>
                <a:spcPts val="1200"/>
              </a:spcAft>
              <a:buClr>
                <a:schemeClr val="bg1"/>
              </a:buClr>
            </a:pPr>
            <a:r>
              <a:rPr lang="ru-RU" sz="2000" b="1" dirty="0">
                <a:solidFill>
                  <a:schemeClr val="bg1"/>
                </a:solidFill>
              </a:rPr>
              <a:t>Психопатии и акцентуации характера </a:t>
            </a:r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Факторы способствующие употреблению ПАВ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8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b="1" dirty="0"/>
              <a:t>Психологические </a:t>
            </a:r>
          </a:p>
          <a:p>
            <a:pPr marL="342900">
              <a:spcAft>
                <a:spcPts val="1200"/>
              </a:spcAft>
            </a:pPr>
            <a:r>
              <a:rPr lang="ru-RU" b="1" dirty="0"/>
              <a:t>Мотивационные – получение удовольствия; защита от проблем, плохого настроения; потребность в принятии.</a:t>
            </a:r>
          </a:p>
          <a:p>
            <a:pPr marL="342900">
              <a:spcAft>
                <a:spcPts val="1200"/>
              </a:spcAft>
            </a:pPr>
            <a:r>
              <a:rPr lang="ru-RU" b="1" dirty="0"/>
              <a:t>Личностные – импульсивность; проблемы с адекватной самооценкой; нетерпеливость; скука и т.д.</a:t>
            </a:r>
          </a:p>
          <a:p>
            <a:pPr marL="0" indent="0">
              <a:spcAft>
                <a:spcPts val="1200"/>
              </a:spcAft>
              <a:buNone/>
            </a:pPr>
            <a:endParaRPr lang="ru-RU" sz="2000" b="1" dirty="0"/>
          </a:p>
          <a:p>
            <a:pPr marL="285750" indent="-285750">
              <a:spcAft>
                <a:spcPts val="1200"/>
              </a:spcAft>
            </a:pPr>
            <a:endParaRPr lang="ru-RU" sz="2000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Факторы способствующие употреблению ПАВ</a:t>
            </a:r>
            <a:endParaRPr dirty="0"/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F999A446-D182-A856-8070-A1D8BDCEB2F7}"/>
              </a:ext>
            </a:extLst>
          </p:cNvPr>
          <p:cNvSpPr/>
          <p:nvPr/>
        </p:nvSpPr>
        <p:spPr>
          <a:xfrm>
            <a:off x="-742503" y="3900455"/>
            <a:ext cx="3054599" cy="2486090"/>
          </a:xfrm>
          <a:custGeom>
            <a:avLst/>
            <a:gdLst/>
            <a:ahLst/>
            <a:cxnLst/>
            <a:rect l="l" t="t" r="r" b="b"/>
            <a:pathLst>
              <a:path w="4502152" h="2157360" extrusionOk="0">
                <a:moveTo>
                  <a:pt x="3816025" y="202652"/>
                </a:moveTo>
                <a:cubicBezTo>
                  <a:pt x="3399861" y="136925"/>
                  <a:pt x="2496430" y="196880"/>
                  <a:pt x="1964929" y="163890"/>
                </a:cubicBezTo>
                <a:cubicBezTo>
                  <a:pt x="1433428" y="130900"/>
                  <a:pt x="949920" y="-29301"/>
                  <a:pt x="627017" y="4710"/>
                </a:cubicBezTo>
                <a:cubicBezTo>
                  <a:pt x="304115" y="38721"/>
                  <a:pt x="114080" y="154748"/>
                  <a:pt x="27514" y="367957"/>
                </a:cubicBezTo>
                <a:cubicBezTo>
                  <a:pt x="-59051" y="581166"/>
                  <a:pt x="84208" y="991696"/>
                  <a:pt x="107624" y="1283966"/>
                </a:cubicBezTo>
                <a:cubicBezTo>
                  <a:pt x="131040" y="1576237"/>
                  <a:pt x="-107953" y="1999403"/>
                  <a:pt x="168011" y="2121580"/>
                </a:cubicBezTo>
                <a:cubicBezTo>
                  <a:pt x="443975" y="2243757"/>
                  <a:pt x="1294354" y="2013572"/>
                  <a:pt x="1763406" y="2017026"/>
                </a:cubicBezTo>
                <a:cubicBezTo>
                  <a:pt x="2232458" y="2020481"/>
                  <a:pt x="2555656" y="2161565"/>
                  <a:pt x="2982323" y="2142307"/>
                </a:cubicBezTo>
                <a:cubicBezTo>
                  <a:pt x="3408991" y="2123049"/>
                  <a:pt x="4098584" y="2021892"/>
                  <a:pt x="4323411" y="1901476"/>
                </a:cubicBezTo>
                <a:cubicBezTo>
                  <a:pt x="4548238" y="1781060"/>
                  <a:pt x="4218798" y="1712516"/>
                  <a:pt x="4331284" y="1419811"/>
                </a:cubicBezTo>
                <a:cubicBezTo>
                  <a:pt x="4492534" y="989438"/>
                  <a:pt x="4547788" y="761112"/>
                  <a:pt x="4461911" y="558252"/>
                </a:cubicBezTo>
                <a:cubicBezTo>
                  <a:pt x="4376035" y="355392"/>
                  <a:pt x="4232189" y="268379"/>
                  <a:pt x="3816025" y="202652"/>
                </a:cubicBezTo>
                <a:close/>
              </a:path>
            </a:pathLst>
          </a:custGeom>
          <a:solidFill>
            <a:srgbClr val="F5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180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b="1" dirty="0"/>
              <a:t>Социальные  </a:t>
            </a:r>
          </a:p>
          <a:p>
            <a:pPr marL="342900" algn="just">
              <a:spcAft>
                <a:spcPts val="1200"/>
              </a:spcAft>
            </a:pPr>
            <a:r>
              <a:rPr lang="ru-RU" b="1" dirty="0"/>
              <a:t>Семейная ситуация</a:t>
            </a:r>
          </a:p>
          <a:p>
            <a:pPr marL="342900" algn="just">
              <a:spcAft>
                <a:spcPts val="1200"/>
              </a:spcAft>
            </a:pPr>
            <a:r>
              <a:rPr lang="ru-RU" b="1" dirty="0"/>
              <a:t>Насилие</a:t>
            </a:r>
          </a:p>
          <a:p>
            <a:pPr marL="342900" algn="just">
              <a:spcAft>
                <a:spcPts val="1200"/>
              </a:spcAft>
            </a:pPr>
            <a:r>
              <a:rPr lang="ru-RU" b="1" dirty="0"/>
              <a:t>Нарушение ДРО</a:t>
            </a:r>
          </a:p>
          <a:p>
            <a:pPr marL="342900" algn="just">
              <a:spcAft>
                <a:spcPts val="1200"/>
              </a:spcAft>
            </a:pPr>
            <a:r>
              <a:rPr lang="ru-RU" b="1" dirty="0"/>
              <a:t>Проблемы в школьной жизни</a:t>
            </a:r>
          </a:p>
          <a:p>
            <a:pPr marL="342900">
              <a:spcAft>
                <a:spcPts val="1200"/>
              </a:spcAft>
            </a:pPr>
            <a:endParaRPr lang="ru-RU" b="1" dirty="0"/>
          </a:p>
          <a:p>
            <a:pPr marL="0" indent="0">
              <a:spcAft>
                <a:spcPts val="1200"/>
              </a:spcAft>
              <a:buNone/>
            </a:pPr>
            <a:endParaRPr lang="ru-RU" sz="2000" b="1" dirty="0"/>
          </a:p>
          <a:p>
            <a:pPr marL="285750" indent="-285750">
              <a:spcAft>
                <a:spcPts val="1200"/>
              </a:spcAft>
            </a:pPr>
            <a:endParaRPr lang="ru-RU" sz="2000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Факторы способствующие употреблению ПАВ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655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</a:pPr>
            <a:r>
              <a:rPr lang="ru-RU" sz="2000" b="1" dirty="0"/>
              <a:t>Индивидуальные – потеря физического здоровья (иногда точка невозврата), возникновение психических нарушений, потеря значимых отношений и т.д.  </a:t>
            </a:r>
          </a:p>
          <a:p>
            <a:pPr marL="342900">
              <a:spcAft>
                <a:spcPts val="1200"/>
              </a:spcAft>
            </a:pPr>
            <a:r>
              <a:rPr lang="ru-RU" sz="2000" b="1" dirty="0"/>
              <a:t>Последствия употребления ПАВ для развития общества </a:t>
            </a:r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Последствия употребления ПАВ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030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6475" y="1494500"/>
            <a:ext cx="8520600" cy="3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Особенность профилактики заключается в том, что она должна носить не запрещающий, а скорее, альтернативный характер.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Использование конструктивной модели профилактики – формирование здорового жизненного стиля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Профилактика асоциального поведения в общем, и </a:t>
            </a:r>
            <a:r>
              <a:rPr lang="ru-RU" sz="1400" dirty="0" err="1">
                <a:latin typeface="Golos Text" panose="020B0803020202020204" pitchFamily="34" charset="-52"/>
                <a:cs typeface="Golos Text" panose="020B0803020202020204" pitchFamily="34" charset="-52"/>
              </a:rPr>
              <a:t>аддиктивного</a:t>
            </a: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 в частности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Комплексность 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Поэтапность и систематичность</a:t>
            </a:r>
          </a:p>
          <a:p>
            <a:pPr marL="0" indent="0">
              <a:spcAft>
                <a:spcPts val="1200"/>
              </a:spcAft>
              <a:buNone/>
            </a:pPr>
            <a:endParaRPr lang="ru-RU" sz="1400" b="1" dirty="0">
              <a:latin typeface="Arial Black" panose="020B0A04020102020204" pitchFamily="34" charset="0"/>
            </a:endParaRPr>
          </a:p>
          <a:p>
            <a:pPr marL="342900">
              <a:spcAft>
                <a:spcPts val="1200"/>
              </a:spcAft>
            </a:pPr>
            <a:endParaRPr lang="ru-RU" sz="2000" b="1" dirty="0"/>
          </a:p>
          <a:p>
            <a:pPr marL="342900">
              <a:spcAft>
                <a:spcPts val="1200"/>
              </a:spcAft>
            </a:pPr>
            <a:endParaRPr lang="ru-RU" sz="2000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Профилактика употребления ПАВ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8676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254000" y="1246850"/>
            <a:ext cx="8621325" cy="3591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Семья – территория диалога. Особенно в конфликтных ситуациях!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Для нормального развития биохимии мозга ребенку необходимы яркие и острые впечатления (выезды на природу, походы в театр, кино).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Давать  ребенку опыт  получать удовольствие от интеллектуальных и эмоциональных впечатлений, от искусства владения собственным телом (занятия спортом), начиная с детского сада.</a:t>
            </a:r>
          </a:p>
          <a:p>
            <a:pPr marL="34290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Ответственность за выполнение обязанностей.</a:t>
            </a:r>
          </a:p>
          <a:p>
            <a:pPr marL="342900" lvl="0">
              <a:spcAft>
                <a:spcPts val="1200"/>
              </a:spcAft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Приучать детей к возможности внезапных и далеко не всегда приятных изменений в обществе.</a:t>
            </a:r>
          </a:p>
          <a:p>
            <a:pPr marL="0" lvl="0" indent="0">
              <a:spcAft>
                <a:spcPts val="1200"/>
              </a:spcAft>
              <a:buNone/>
            </a:pPr>
            <a:endParaRPr lang="ru-RU" sz="1400" dirty="0">
              <a:latin typeface="Arial Black" panose="020B0A04020102020204" pitchFamily="34" charset="0"/>
            </a:endParaRPr>
          </a:p>
          <a:p>
            <a:pPr marL="342900" lvl="0">
              <a:spcAft>
                <a:spcPts val="1200"/>
              </a:spcAft>
            </a:pPr>
            <a:endParaRPr lang="ru-RU" sz="1400" dirty="0">
              <a:latin typeface="Arial Black" panose="020B0A04020102020204" pitchFamily="34" charset="0"/>
            </a:endParaRPr>
          </a:p>
          <a:p>
            <a:pPr marL="342900">
              <a:spcAft>
                <a:spcPts val="1200"/>
              </a:spcAft>
            </a:pPr>
            <a:endParaRPr lang="ru-RU" sz="1400" dirty="0">
              <a:latin typeface="Arial Black" panose="020B0A04020102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sz="2000" b="1" dirty="0"/>
          </a:p>
          <a:p>
            <a:pPr marL="342900">
              <a:spcAft>
                <a:spcPts val="1200"/>
              </a:spcAft>
            </a:pPr>
            <a:endParaRPr lang="ru-RU" sz="2000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Профилактика употребления ПАВ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823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254000" y="1246850"/>
            <a:ext cx="8621325" cy="3591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endParaRPr lang="ru-RU" sz="1400" dirty="0">
              <a:latin typeface="Arial Black" panose="020B0A04020102020204" pitchFamily="34" charset="0"/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ru-RU" dirty="0">
                <a:latin typeface="Arial Black" panose="020B0A04020102020204" pitchFamily="34" charset="0"/>
              </a:rPr>
              <a:t>Избыток внимания, как и его недостаток, приводит к замкнутому кругу</a:t>
            </a:r>
          </a:p>
          <a:p>
            <a:pPr marL="342900" lvl="0">
              <a:spcAft>
                <a:spcPts val="1200"/>
              </a:spcAft>
            </a:pPr>
            <a:endParaRPr lang="ru-RU" sz="1400" dirty="0">
              <a:latin typeface="Arial Black" panose="020B0A04020102020204" pitchFamily="34" charset="0"/>
            </a:endParaRPr>
          </a:p>
          <a:p>
            <a:pPr marL="342900">
              <a:spcAft>
                <a:spcPts val="1200"/>
              </a:spcAft>
            </a:pPr>
            <a:endParaRPr lang="ru-RU" sz="1400" dirty="0">
              <a:latin typeface="Arial Black" panose="020B0A04020102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sz="2000" b="1" dirty="0"/>
          </a:p>
          <a:p>
            <a:pPr marL="342900">
              <a:spcAft>
                <a:spcPts val="1200"/>
              </a:spcAft>
            </a:pPr>
            <a:endParaRPr lang="ru-RU" sz="2000" b="1" dirty="0"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254000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Профилактика употребления ПАВ</a:t>
            </a:r>
            <a:endParaRPr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56290775"/>
              </p:ext>
            </p:extLst>
          </p:nvPr>
        </p:nvGraphicFramePr>
        <p:xfrm>
          <a:off x="419100" y="1079500"/>
          <a:ext cx="79629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9634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433375" y="1203987"/>
            <a:ext cx="8673745" cy="4002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 </a:t>
            </a:r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стоп панике, стоп отчаянию</a:t>
            </a:r>
          </a:p>
          <a:p>
            <a:pPr marL="0" lvl="0" indent="0">
              <a:lnSpc>
                <a:spcPct val="150000"/>
              </a:lnSpc>
            </a:pPr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 постарайтесь понять подростка</a:t>
            </a:r>
          </a:p>
          <a:p>
            <a:pPr marL="0" lvl="0" indent="0">
              <a:lnSpc>
                <a:spcPct val="150000"/>
              </a:lnSpc>
            </a:pPr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 соберите максимум информации</a:t>
            </a:r>
          </a:p>
          <a:p>
            <a:pPr marL="0" lvl="0" indent="0">
              <a:lnSpc>
                <a:spcPct val="150000"/>
              </a:lnSpc>
            </a:pPr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 будьте реалистами </a:t>
            </a:r>
          </a:p>
          <a:p>
            <a:pPr marL="0" indent="0">
              <a:lnSpc>
                <a:spcPct val="150000"/>
              </a:lnSpc>
            </a:pPr>
            <a:r>
              <a:rPr lang="ru-RU" sz="1400" b="1" i="1" dirty="0">
                <a:latin typeface="Golos Text" panose="020B0803020202020204" pitchFamily="34" charset="-52"/>
                <a:cs typeface="Golos Text" panose="020B0803020202020204" pitchFamily="34" charset="-52"/>
              </a:rPr>
              <a:t> будьте тверды</a:t>
            </a:r>
            <a:endParaRPr lang="ru-RU" sz="1400" i="1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pPr marL="0" indent="0">
              <a:lnSpc>
                <a:spcPct val="150000"/>
              </a:lnSpc>
            </a:pPr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  </a:t>
            </a:r>
            <a:r>
              <a:rPr lang="ru-RU" sz="1400" b="1" i="1" dirty="0">
                <a:latin typeface="Golos Text" panose="020B0803020202020204" pitchFamily="34" charset="-52"/>
                <a:cs typeface="Golos Text" panose="020B0803020202020204" pitchFamily="34" charset="-52"/>
              </a:rPr>
              <a:t>доверие и любовь важнее всего, пусть только и с одной стороны</a:t>
            </a:r>
            <a:endParaRPr lang="ru-RU" sz="1400" i="1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pPr marL="0" indent="0">
              <a:lnSpc>
                <a:spcPct val="150000"/>
              </a:lnSpc>
            </a:pPr>
            <a:r>
              <a:rPr lang="ru-RU" sz="1400" b="1" i="1" dirty="0">
                <a:latin typeface="Golos Text" panose="020B0803020202020204" pitchFamily="34" charset="-52"/>
                <a:cs typeface="Golos Text" panose="020B0803020202020204" pitchFamily="34" charset="-52"/>
              </a:rPr>
              <a:t> увеличивайте количества </a:t>
            </a:r>
          </a:p>
          <a:p>
            <a:pPr marL="0" indent="0">
              <a:lnSpc>
                <a:spcPct val="150000"/>
              </a:lnSpc>
            </a:pPr>
            <a:r>
              <a:rPr lang="ru-RU" sz="1400" b="1" i="1" dirty="0">
                <a:latin typeface="Golos Text" panose="020B0803020202020204" pitchFamily="34" charset="-52"/>
                <a:cs typeface="Golos Text" panose="020B0803020202020204" pitchFamily="34" charset="-52"/>
              </a:rPr>
              <a:t>света в доме (во всех смыслах)</a:t>
            </a:r>
            <a:endParaRPr lang="ru-RU" sz="1400" i="1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Black" panose="020B0A04020102020204" pitchFamily="34" charset="0"/>
              </a:rPr>
              <a:t>Что делать если есть факт употребления?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CDD99B49-4AE1-75ED-3092-22BE8679C6BD}"/>
              </a:ext>
            </a:extLst>
          </p:cNvPr>
          <p:cNvSpPr/>
          <p:nvPr/>
        </p:nvSpPr>
        <p:spPr>
          <a:xfrm>
            <a:off x="-309005" y="4119166"/>
            <a:ext cx="3140491" cy="2464877"/>
          </a:xfrm>
          <a:custGeom>
            <a:avLst/>
            <a:gdLst/>
            <a:ahLst/>
            <a:cxnLst/>
            <a:rect l="l" t="t" r="r" b="b"/>
            <a:pathLst>
              <a:path w="4502152" h="2157360" extrusionOk="0">
                <a:moveTo>
                  <a:pt x="3816025" y="202652"/>
                </a:moveTo>
                <a:cubicBezTo>
                  <a:pt x="3399861" y="136925"/>
                  <a:pt x="2496430" y="196880"/>
                  <a:pt x="1964929" y="163890"/>
                </a:cubicBezTo>
                <a:cubicBezTo>
                  <a:pt x="1433428" y="130900"/>
                  <a:pt x="949920" y="-29301"/>
                  <a:pt x="627017" y="4710"/>
                </a:cubicBezTo>
                <a:cubicBezTo>
                  <a:pt x="304115" y="38721"/>
                  <a:pt x="114080" y="154748"/>
                  <a:pt x="27514" y="367957"/>
                </a:cubicBezTo>
                <a:cubicBezTo>
                  <a:pt x="-59051" y="581166"/>
                  <a:pt x="84208" y="991696"/>
                  <a:pt x="107624" y="1283966"/>
                </a:cubicBezTo>
                <a:cubicBezTo>
                  <a:pt x="131040" y="1576237"/>
                  <a:pt x="-107953" y="1999403"/>
                  <a:pt x="168011" y="2121580"/>
                </a:cubicBezTo>
                <a:cubicBezTo>
                  <a:pt x="443975" y="2243757"/>
                  <a:pt x="1294354" y="2013572"/>
                  <a:pt x="1763406" y="2017026"/>
                </a:cubicBezTo>
                <a:cubicBezTo>
                  <a:pt x="2232458" y="2020481"/>
                  <a:pt x="2555656" y="2161565"/>
                  <a:pt x="2982323" y="2142307"/>
                </a:cubicBezTo>
                <a:cubicBezTo>
                  <a:pt x="3408991" y="2123049"/>
                  <a:pt x="4098584" y="2021892"/>
                  <a:pt x="4323411" y="1901476"/>
                </a:cubicBezTo>
                <a:cubicBezTo>
                  <a:pt x="4548238" y="1781060"/>
                  <a:pt x="4218798" y="1712516"/>
                  <a:pt x="4331284" y="1419811"/>
                </a:cubicBezTo>
                <a:cubicBezTo>
                  <a:pt x="4492534" y="989438"/>
                  <a:pt x="4547788" y="761112"/>
                  <a:pt x="4461911" y="558252"/>
                </a:cubicBezTo>
                <a:cubicBezTo>
                  <a:pt x="4376035" y="355392"/>
                  <a:pt x="4232189" y="268379"/>
                  <a:pt x="3816025" y="202652"/>
                </a:cubicBezTo>
                <a:close/>
              </a:path>
            </a:pathLst>
          </a:custGeom>
          <a:solidFill>
            <a:srgbClr val="F5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413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433375" y="1305386"/>
            <a:ext cx="7749160" cy="35086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 </a:t>
            </a: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раннее развитие интересов и увлечений;</a:t>
            </a:r>
          </a:p>
          <a:p>
            <a:pPr marL="0" indent="0">
              <a:lnSpc>
                <a:spcPct val="150000"/>
              </a:lnSpc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   плотная загруженность трудными, но интересными и увлекательными занятиями (очень важно при этом, чтобы детская самооценка не подвергалась риску, самолюбивые дети, если их переругали, </a:t>
            </a:r>
            <a:r>
              <a:rPr lang="ru-RU" sz="1200" dirty="0" err="1">
                <a:latin typeface="Golos Text" panose="020B0803020202020204" pitchFamily="34" charset="-52"/>
                <a:cs typeface="Golos Text" panose="020B0803020202020204" pitchFamily="34" charset="-52"/>
              </a:rPr>
              <a:t>недохвалили</a:t>
            </a: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 или в значимой ситуации они оказались не на высоте, часто пускаются по наклонной плоскости…);</a:t>
            </a:r>
          </a:p>
          <a:p>
            <a:pPr marL="0" indent="0">
              <a:lnSpc>
                <a:spcPct val="150000"/>
              </a:lnSpc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  длительная, развивающаяся дружба с родителями – открытость, душевность плюс общее дело, предмет единения (спорт, походы, автомобиль, домашний театр, видеотека, музицирование, животные, совместная работа…);</a:t>
            </a:r>
          </a:p>
          <a:p>
            <a:pPr marL="0" indent="0">
              <a:lnSpc>
                <a:spcPct val="150000"/>
              </a:lnSpc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все клубные, политические, религиозные или иные формы детско-подростково-молодежной жизни, любые тусовки, не имеющие в обиходе наркотиков;</a:t>
            </a:r>
          </a:p>
          <a:p>
            <a:pPr marL="0" indent="0">
              <a:lnSpc>
                <a:spcPct val="150000"/>
              </a:lnSpc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Опыт  работы и ответственность за себя и других…</a:t>
            </a:r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Black" panose="020B0A04020102020204" pitchFamily="34" charset="0"/>
              </a:rPr>
              <a:t>Что может удержать от употребления ПАВ?</a:t>
            </a:r>
            <a:endParaRPr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74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6606381-0A60-47C7-B5A7-CF2A37446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5" t="3988" r="14836" b="-3988"/>
          <a:stretch/>
        </p:blipFill>
        <p:spPr bwMode="auto">
          <a:xfrm>
            <a:off x="5486400" y="1543926"/>
            <a:ext cx="2970224" cy="205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433375" y="1494572"/>
            <a:ext cx="5246765" cy="30143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200" dirty="0">
                <a:latin typeface="Arial Black" panose="020B0A04020102020204" pitchFamily="34" charset="0"/>
              </a:rPr>
              <a:t>1</a:t>
            </a: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. Самоконтроль не формируется внезапно. Этап взросления, на который влияет весь предшествующий опыт отношений.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2. Обращать внимание на потребности ребенка.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«Отпускать» ребенка по мере взросления. Профилактика </a:t>
            </a:r>
            <a:r>
              <a:rPr lang="ru-RU" sz="1200" dirty="0" err="1">
                <a:latin typeface="Golos Text" panose="020B0803020202020204" pitchFamily="34" charset="-52"/>
                <a:cs typeface="Golos Text" panose="020B0803020202020204" pitchFamily="34" charset="-52"/>
              </a:rPr>
              <a:t>гиперопеки</a:t>
            </a: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.</a:t>
            </a:r>
            <a:r>
              <a:rPr lang="ru-RU" sz="1200" b="1" dirty="0">
                <a:latin typeface="Golos Text" panose="020B0803020202020204" pitchFamily="34" charset="-52"/>
                <a:cs typeface="Golos Text" panose="020B0803020202020204" pitchFamily="34" charset="-52"/>
              </a:rPr>
              <a:t> Ребенок не является собственностью родителя!!!</a:t>
            </a:r>
            <a:endParaRPr lang="ru-RU" sz="1200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3. Профилактика </a:t>
            </a:r>
            <a:r>
              <a:rPr lang="ru-RU" sz="1200" dirty="0" err="1">
                <a:latin typeface="Golos Text" panose="020B0803020202020204" pitchFamily="34" charset="-52"/>
                <a:cs typeface="Golos Text" panose="020B0803020202020204" pitchFamily="34" charset="-52"/>
              </a:rPr>
              <a:t>созависимости</a:t>
            </a: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 – это трудная работа.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200" dirty="0">
                <a:latin typeface="Golos Text" panose="020B0803020202020204" pitchFamily="34" charset="-52"/>
                <a:cs typeface="Golos Text" panose="020B0803020202020204" pitchFamily="34" charset="-52"/>
              </a:rPr>
              <a:t>4. Развитие и укрепление «Я» ребенка.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400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Golos Text" panose="020B0803020202020204" pitchFamily="34" charset="-52"/>
                <a:cs typeface="Golos Text" panose="020B0803020202020204" pitchFamily="34" charset="-52"/>
              </a:rPr>
              <a:t>Нельзя изолировать подростков от информации! 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dirty="0">
                <a:latin typeface="Arial Black" panose="020B0A04020102020204" pitchFamily="34" charset="0"/>
              </a:rPr>
              <a:t>Развитие независимости и самоконтроля у подростков</a:t>
            </a:r>
            <a:endParaRPr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600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343667"/>
            <a:ext cx="6696300" cy="79725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Golos Text" panose="020B0803020202020204" pitchFamily="34" charset="-52"/>
                <a:cs typeface="Golos Text" panose="020B0803020202020204" pitchFamily="34" charset="-52"/>
              </a:rPr>
              <a:t>Упражнения для тренинговой работы с родителями и подростками </a:t>
            </a:r>
            <a:endParaRPr sz="2000" dirty="0">
              <a:latin typeface="Golos Text" panose="020B0803020202020204" pitchFamily="34" charset="-52"/>
              <a:cs typeface="Golos Text" panose="020B0803020202020204" pitchFamily="34" charset="-52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subTitle" idx="1"/>
          </p:nvPr>
        </p:nvSpPr>
        <p:spPr>
          <a:xfrm>
            <a:off x="573180" y="1506803"/>
            <a:ext cx="2006100" cy="1849200"/>
          </a:xfrm>
        </p:spPr>
        <p:txBody>
          <a:bodyPr/>
          <a:lstStyle/>
          <a:p>
            <a:r>
              <a:rPr lang="ru-RU" sz="1400" i="1" dirty="0">
                <a:latin typeface="Golos Text" panose="020B0803020202020204" pitchFamily="34" charset="-52"/>
                <a:cs typeface="Golos Text" panose="020B0803020202020204" pitchFamily="34" charset="-52"/>
              </a:rPr>
              <a:t>«Ход времени»</a:t>
            </a:r>
          </a:p>
          <a:p>
            <a:endParaRPr lang="ru-RU" sz="1400" i="1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Диагностическое </a:t>
            </a:r>
          </a:p>
          <a:p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Упражнение </a:t>
            </a:r>
          </a:p>
          <a:p>
            <a:endParaRPr lang="ru-RU" sz="1400" dirty="0">
              <a:latin typeface="Golos Text" panose="020B0803020202020204" pitchFamily="34" charset="-52"/>
              <a:cs typeface="Golos Text" panose="020B0803020202020204" pitchFamily="34" charset="-52"/>
            </a:endParaRPr>
          </a:p>
          <a:p>
            <a:r>
              <a:rPr lang="ru-RU" sz="1400" i="1" dirty="0"/>
              <a:t>«Обратная</a:t>
            </a:r>
          </a:p>
          <a:p>
            <a:r>
              <a:rPr lang="ru-RU" sz="1400" i="1" dirty="0"/>
              <a:t>сторона»</a:t>
            </a:r>
          </a:p>
          <a:p>
            <a:endParaRPr lang="ru-RU" sz="1400" i="1" dirty="0"/>
          </a:p>
          <a:p>
            <a:r>
              <a:rPr lang="ru-RU" sz="1400" dirty="0"/>
              <a:t>Упражнение про</a:t>
            </a:r>
          </a:p>
          <a:p>
            <a:r>
              <a:rPr lang="ru-RU" sz="1400" dirty="0"/>
              <a:t>осознание и</a:t>
            </a:r>
          </a:p>
          <a:p>
            <a:r>
              <a:rPr lang="ru-RU" sz="1400" dirty="0"/>
              <a:t>принятие своих</a:t>
            </a:r>
          </a:p>
          <a:p>
            <a:r>
              <a:rPr lang="ru-RU" sz="1400" dirty="0"/>
              <a:t>личностных</a:t>
            </a:r>
          </a:p>
          <a:p>
            <a:r>
              <a:rPr lang="ru-RU" sz="1400" dirty="0"/>
              <a:t>качеств</a:t>
            </a:r>
          </a:p>
          <a:p>
            <a:endParaRPr lang="ru-RU" sz="1400" dirty="0">
              <a:latin typeface="Golos Text" panose="020B0803020202020204" pitchFamily="34" charset="-52"/>
              <a:cs typeface="Golos Text" panose="020B0803020202020204" pitchFamily="34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D03193-60E0-36AF-4EED-A462EA632B4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234141" y="1534611"/>
            <a:ext cx="2006100" cy="1849200"/>
          </a:xfrm>
        </p:spPr>
        <p:txBody>
          <a:bodyPr/>
          <a:lstStyle/>
          <a:p>
            <a:r>
              <a:rPr lang="ru-RU" sz="1400" i="1" dirty="0"/>
              <a:t>«Монетка»</a:t>
            </a:r>
          </a:p>
          <a:p>
            <a:endParaRPr lang="ru-RU" sz="1400" dirty="0"/>
          </a:p>
          <a:p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Диагностическое </a:t>
            </a:r>
          </a:p>
          <a:p>
            <a:r>
              <a:rPr lang="ru-RU" sz="1400" dirty="0">
                <a:latin typeface="Golos Text" panose="020B0803020202020204" pitchFamily="34" charset="-52"/>
                <a:cs typeface="Golos Text" panose="020B0803020202020204" pitchFamily="34" charset="-52"/>
              </a:rPr>
              <a:t>Упражнение </a:t>
            </a:r>
          </a:p>
          <a:p>
            <a:pPr algn="ctr"/>
            <a:endParaRPr lang="ru-RU" sz="1400" dirty="0"/>
          </a:p>
          <a:p>
            <a:r>
              <a:rPr lang="ru-RU" i="1" dirty="0"/>
              <a:t>Упражнение «Я…» </a:t>
            </a:r>
          </a:p>
          <a:p>
            <a:endParaRPr lang="ru-RU" dirty="0"/>
          </a:p>
          <a:p>
            <a:r>
              <a:rPr lang="ru-RU" dirty="0"/>
              <a:t>Упражнение про</a:t>
            </a:r>
          </a:p>
          <a:p>
            <a:r>
              <a:rPr lang="ru-RU" dirty="0"/>
              <a:t>осознание и</a:t>
            </a:r>
          </a:p>
          <a:p>
            <a:r>
              <a:rPr lang="ru-RU" dirty="0"/>
              <a:t>принятие своих</a:t>
            </a:r>
          </a:p>
          <a:p>
            <a:r>
              <a:rPr lang="ru-RU" dirty="0"/>
              <a:t>личностных</a:t>
            </a:r>
          </a:p>
          <a:p>
            <a:r>
              <a:rPr lang="ru-RU" dirty="0"/>
              <a:t>качеств</a:t>
            </a:r>
          </a:p>
          <a:p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D8BCBC05-8DF5-AC58-C9F7-0BD6791E7E1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823930" y="1580446"/>
            <a:ext cx="2135645" cy="1849200"/>
          </a:xfrm>
        </p:spPr>
        <p:txBody>
          <a:bodyPr/>
          <a:lstStyle/>
          <a:p>
            <a:r>
              <a:rPr lang="ru-RU" sz="1400" i="1" dirty="0"/>
              <a:t>«Стакан»</a:t>
            </a:r>
          </a:p>
          <a:p>
            <a:r>
              <a:rPr lang="ru-RU" sz="1400" dirty="0"/>
              <a:t>Упражнение про</a:t>
            </a:r>
          </a:p>
          <a:p>
            <a:r>
              <a:rPr lang="ru-RU" sz="1400" dirty="0"/>
              <a:t>переживания,</a:t>
            </a:r>
          </a:p>
          <a:p>
            <a:r>
              <a:rPr lang="ru-RU" sz="1400" dirty="0"/>
              <a:t>которые вызывает</a:t>
            </a:r>
          </a:p>
          <a:p>
            <a:r>
              <a:rPr lang="ru-RU" sz="1400" dirty="0"/>
              <a:t>зависимость</a:t>
            </a:r>
          </a:p>
        </p:txBody>
      </p:sp>
    </p:spTree>
    <p:extLst>
      <p:ext uri="{BB962C8B-B14F-4D97-AF65-F5344CB8AC3E}">
        <p14:creationId xmlns:p14="http://schemas.microsoft.com/office/powerpoint/2010/main" val="7663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33375" y="568225"/>
            <a:ext cx="6696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Golos Text SemiBold" panose="020B0604020202020204" charset="0"/>
                <a:cs typeface="Golos Text SemiBold" panose="020B0604020202020204" charset="0"/>
              </a:rPr>
              <a:t>Статистика</a:t>
            </a:r>
            <a:r>
              <a:rPr lang="ru-RU" dirty="0"/>
              <a:t> </a:t>
            </a:r>
            <a:endParaRPr dirty="0"/>
          </a:p>
        </p:txBody>
      </p:sp>
      <p:pic>
        <p:nvPicPr>
          <p:cNvPr id="1028" name="Picture 4" descr="Сравнительная динамика критериев выявленной заболеваемости наркоманией у подростков на 100.000 населения, в период с 2014–2019 гг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76" y="1709976"/>
            <a:ext cx="534886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7505" y="1340644"/>
            <a:ext cx="63304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Golos Text SemiBold" panose="020B0604020202020204" charset="0"/>
                <a:cs typeface="Golos Text SemiBold" panose="020B0604020202020204" charset="0"/>
              </a:rPr>
              <a:t>Российский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 статистический ежегодник (2014-2019)</a:t>
            </a:r>
            <a:br>
              <a:rPr lang="ru-RU" b="1" dirty="0">
                <a:solidFill>
                  <a:schemeClr val="tx1"/>
                </a:solidFill>
                <a:latin typeface="+mn-lt"/>
              </a:rPr>
            </a:br>
            <a:br>
              <a:rPr lang="ru-RU" b="1" dirty="0">
                <a:solidFill>
                  <a:schemeClr val="tx1"/>
                </a:solidFill>
                <a:latin typeface="+mn-lt"/>
              </a:rPr>
            </a:b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092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4281888" name="PlaceHolder 2"/>
          <p:cNvSpPr>
            <a:spLocks noGrp="1"/>
          </p:cNvSpPr>
          <p:nvPr>
            <p:ph type="subTitle" idx="4294967295"/>
          </p:nvPr>
        </p:nvSpPr>
        <p:spPr bwMode="auto">
          <a:xfrm>
            <a:off x="1259632" y="1203325"/>
            <a:ext cx="6969968" cy="29829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indent="0">
              <a:buNone/>
              <a:defRPr/>
            </a:pPr>
            <a:r>
              <a:rPr lang="ru-RU" sz="3600" dirty="0">
                <a:solidFill>
                  <a:schemeClr val="bg1"/>
                </a:solidFill>
                <a:latin typeface="Golos Text" panose="020B0803020202020204" pitchFamily="34" charset="-52"/>
                <a:cs typeface="Golos Text" panose="020B0803020202020204" pitchFamily="34" charset="-52"/>
              </a:rPr>
              <a:t>Желаем вам удачи в проведении мероприятия!</a:t>
            </a:r>
            <a:endParaRPr sz="3600" dirty="0">
              <a:solidFill>
                <a:schemeClr val="bg1"/>
              </a:solidFill>
              <a:latin typeface="Golos Text" panose="020B0803020202020204" pitchFamily="34" charset="-52"/>
              <a:cs typeface="Golos Text" panose="020B0803020202020204" pitchFamily="34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FB2477"/>
      </a:dk1>
      <a:lt1>
        <a:srgbClr val="FFFFFF"/>
      </a:lt1>
      <a:dk2>
        <a:srgbClr val="FB2477"/>
      </a:dk2>
      <a:lt2>
        <a:srgbClr val="FB2477"/>
      </a:lt2>
      <a:accent1>
        <a:srgbClr val="FB2477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EAAAF633D2DCA4B8D92A2D78C57ED82" ma:contentTypeVersion="0" ma:contentTypeDescription="Создание документа." ma:contentTypeScope="" ma:versionID="ec3f03433c91fa72f70b80c9b4c66f0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7D62B6F-E44F-437A-AE83-96C522353FAF}"/>
</file>

<file path=customXml/itemProps2.xml><?xml version="1.0" encoding="utf-8"?>
<ds:datastoreItem xmlns:ds="http://schemas.openxmlformats.org/officeDocument/2006/customXml" ds:itemID="{76F23335-D8E4-4E4D-A847-5DFAF8FCC78E}"/>
</file>

<file path=customXml/itemProps3.xml><?xml version="1.0" encoding="utf-8"?>
<ds:datastoreItem xmlns:ds="http://schemas.openxmlformats.org/officeDocument/2006/customXml" ds:itemID="{2C4A3CAC-A33E-4656-A70F-ADC1616AC0D4}"/>
</file>

<file path=docProps/app.xml><?xml version="1.0" encoding="utf-8"?>
<Properties xmlns="http://schemas.openxmlformats.org/officeDocument/2006/extended-properties" xmlns:vt="http://schemas.openxmlformats.org/officeDocument/2006/docPropsVTypes">
  <TotalTime>1933</TotalTime>
  <Words>616</Words>
  <Application>Microsoft Office PowerPoint</Application>
  <PresentationFormat>Экран (16:9)</PresentationFormat>
  <Paragraphs>115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Wingdings</vt:lpstr>
      <vt:lpstr>Arial Black</vt:lpstr>
      <vt:lpstr>Symbol</vt:lpstr>
      <vt:lpstr>Arial</vt:lpstr>
      <vt:lpstr>Golos Text</vt:lpstr>
      <vt:lpstr>Golos Text SemiBold</vt:lpstr>
      <vt:lpstr>Simple Light</vt:lpstr>
      <vt:lpstr>Office Theme</vt:lpstr>
      <vt:lpstr>Не-зависимость: как уберечь подростка от употребления ПАВ </vt:lpstr>
      <vt:lpstr>Что такое ПАВ? </vt:lpstr>
      <vt:lpstr>Признаки употребления ПАВ</vt:lpstr>
      <vt:lpstr>Факторы способствующие употреблению ПАВ</vt:lpstr>
      <vt:lpstr>Факторы способствующие употреблению ПАВ</vt:lpstr>
      <vt:lpstr>Факторы способствующие употреблению ПАВ</vt:lpstr>
      <vt:lpstr>Последствия употребления ПАВ</vt:lpstr>
      <vt:lpstr>Профилактика употребления ПАВ</vt:lpstr>
      <vt:lpstr>Профилактика употребления ПАВ</vt:lpstr>
      <vt:lpstr>Профилактика употребления ПАВ</vt:lpstr>
      <vt:lpstr>Что делать если есть факт употребления?</vt:lpstr>
      <vt:lpstr>Что может удержать от употребления ПАВ?</vt:lpstr>
      <vt:lpstr>Развитие независимости и самоконтроля у подростков</vt:lpstr>
      <vt:lpstr>Упражнения для тренинговой работы с родителями и подростками </vt:lpstr>
      <vt:lpstr>Статистика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Алена Слезкина</cp:lastModifiedBy>
  <cp:revision>36</cp:revision>
  <dcterms:modified xsi:type="dcterms:W3CDTF">2024-10-23T07:43:07Z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0x0101009EAAAF633D2DCA4B8D92A2D78C57ED82</vt:lpwstr>
  </property>
</Properties>
</file>