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sldIdLst>
    <p:sldId id="256" r:id="rId2"/>
  </p:sldIdLst>
  <p:sldSz cx="6858000" cy="9906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2160" userDrawn="1">
          <p15:clr>
            <a:srgbClr val="A4A3A4"/>
          </p15:clr>
        </p15:guide>
        <p15:guide id="2" orient="horz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>
        <p:scale>
          <a:sx n="125" d="100"/>
          <a:sy n="125" d="100"/>
        </p:scale>
        <p:origin x="-2340" y="26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304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963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86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850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066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74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03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516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4127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716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712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A55E4-D960-43D1-958D-8439EB1557A1}" type="datetimeFigureOut">
              <a:rPr lang="ru-RU" smtClean="0"/>
              <a:pPr/>
              <a:t>08.07.2021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46E84-4EF5-4121-B275-84A1E71EF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247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8281" y="5987510"/>
            <a:ext cx="6451087" cy="3456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 Обследование домовладения на соответствие требованиям пожарной безопасности и определение необходимости в проведении работ.</a:t>
            </a:r>
            <a:endParaRPr lang="ru-RU" sz="13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Заявитель подает 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администрацию муниципального образования в Республике Марий Эл по месту нахождения домовладения письменное заявление и представляет следующие документы (с предъявлением оригинала):</a:t>
            </a:r>
            <a:endParaRPr lang="ru-RU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- копию паспорта или иного документа, удостоверяющего личность гражданина Российской Федерации;</a:t>
            </a:r>
            <a:endParaRPr lang="ru-RU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- копию удостоверения многодетной семьи в Республике Марий Эл;</a:t>
            </a:r>
            <a:endParaRPr lang="ru-RU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справку 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доходах семьи за три месяца, предшествующих месяцу подачи документов.</a:t>
            </a:r>
            <a:endParaRPr lang="ru-RU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 Оплата стоимости услуг по проведению ремонтных работ и оплата стоимости автономных дымовых пожарных извещателей в полном объеме.</a:t>
            </a:r>
            <a:endParaRPr lang="ru-RU" sz="13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ru-RU" sz="13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3. Предоставление единовременной денежной выплаты.</a:t>
            </a:r>
            <a:endParaRPr lang="ru-RU" sz="13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Заявитель подает 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 предоставления мер социальной поддержки населению </a:t>
            </a:r>
            <a:b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месту жительства письменное заявление и представляет следующие документы </a:t>
            </a:r>
            <a:b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предъявлением оригинала):</a:t>
            </a:r>
          </a:p>
          <a:p>
            <a:pPr indent="270510"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копию акта обследования домовладения комиссией;</a:t>
            </a:r>
            <a:endParaRPr lang="ru-RU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платежные документы, подтверждающие фактические расходы по оплате услуг </a:t>
            </a:r>
            <a:b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проведению ремонтных работ (по приобретению автономных дымовых пожарных </a:t>
            </a:r>
            <a:r>
              <a:rPr lang="ru-RU" sz="1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извещателей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80000"/>
              </a:lnSpc>
              <a:spcAft>
                <a:spcPts val="0"/>
              </a:spcAft>
            </a:pP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копию договора подряда и акт выполненных работ (при их наличии).</a:t>
            </a:r>
            <a:endParaRPr lang="ru-RU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7219" y="494474"/>
            <a:ext cx="6498513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dirty="0"/>
              <a:t>Ваше домовладение </a:t>
            </a:r>
            <a:r>
              <a:rPr lang="ru-RU" sz="1400" i="1" dirty="0"/>
              <a:t>(жилой дом, надворные постройки (гараж, баня, сауна, бассейн, теплица, зимний сад, помещения для содержания домашнего </a:t>
            </a:r>
            <a:r>
              <a:rPr lang="ru-RU" sz="1400" i="1" dirty="0" smtClean="0"/>
              <a:t>скота</a:t>
            </a:r>
            <a:br>
              <a:rPr lang="ru-RU" sz="1400" i="1" dirty="0" smtClean="0"/>
            </a:br>
            <a:r>
              <a:rPr lang="ru-RU" sz="1400" i="1" dirty="0" smtClean="0"/>
              <a:t>и </a:t>
            </a:r>
            <a:r>
              <a:rPr lang="ru-RU" sz="1400" i="1" dirty="0"/>
              <a:t>птицы), а также квартира, комната</a:t>
            </a:r>
            <a:r>
              <a:rPr lang="ru-RU" sz="1400" i="1" dirty="0" smtClean="0"/>
              <a:t>), </a:t>
            </a:r>
            <a:r>
              <a:rPr lang="ru-RU" sz="1400" dirty="0"/>
              <a:t>принадлежащее на праве </a:t>
            </a:r>
            <a:r>
              <a:rPr lang="ru-RU" sz="1400" dirty="0" smtClean="0"/>
              <a:t>собственности, </a:t>
            </a:r>
            <a:r>
              <a:rPr lang="ru-RU" sz="1400" dirty="0"/>
              <a:t>не соответствует требованиям пожарной безопасности и требуется проведение работ по ремонту электрооборудования, печи или дымохода!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744604" y="5637000"/>
            <a:ext cx="64150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Порядок получения выплаты.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900571" y="9490158"/>
            <a:ext cx="3995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«Горячей линии»: </a:t>
            </a:r>
            <a:r>
              <a:rPr lang="ru-RU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8(83632) 7-10-22 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33" r="22523"/>
          <a:stretch/>
        </p:blipFill>
        <p:spPr>
          <a:xfrm>
            <a:off x="1420510" y="9334500"/>
            <a:ext cx="533401" cy="5715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65446" y="-13416"/>
            <a:ext cx="629392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Берегите жилище от пожара!</a:t>
            </a:r>
          </a:p>
        </p:txBody>
      </p:sp>
      <p:pic>
        <p:nvPicPr>
          <p:cNvPr id="1046" name="Picture 22" descr="https://cdn.pixabay.com/photo/2015/04/19/02/59/stove-729315_12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446" y="1714949"/>
            <a:ext cx="1895896" cy="284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240280" y="1652280"/>
            <a:ext cx="4445452" cy="2947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Многодетным семьям возмещаются расходы:</a:t>
            </a:r>
          </a:p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проведенные ремонтные работы </a:t>
            </a:r>
          </a:p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1400" i="1" dirty="0"/>
              <a:t>- работы по демонтажу, монтажу и наладке электрооборудования (прокладка кабелей и проводов, </a:t>
            </a:r>
            <a:r>
              <a:rPr lang="ru-RU" sz="1400" i="1" dirty="0" err="1"/>
              <a:t>шинопроводов</a:t>
            </a:r>
            <a:r>
              <a:rPr lang="ru-RU" sz="1400" i="1" dirty="0"/>
              <a:t> и подключение кабелей и проводов к выводам электрооборудования);</a:t>
            </a:r>
          </a:p>
          <a:p>
            <a:pPr algn="ctr"/>
            <a:r>
              <a:rPr lang="ru-RU" sz="1400" i="1" dirty="0"/>
              <a:t>- ремонт, устройство (кладка, монтаж), облицовка, теплоизоляция и очистка печей и дымоходов,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но не более </a:t>
            </a:r>
            <a:r>
              <a:rPr lang="ru-RU" b="1" i="1" dirty="0">
                <a:solidFill>
                  <a:srgbClr val="FF0000"/>
                </a:solidFill>
              </a:rPr>
              <a:t>15 000 рублей</a:t>
            </a:r>
            <a:r>
              <a:rPr lang="ru-RU" sz="1600" b="1" i="1" dirty="0">
                <a:solidFill>
                  <a:srgbClr val="FF0000"/>
                </a:solidFill>
              </a:rPr>
              <a:t>;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приобретение автономных дымовых пожарных </a:t>
            </a:r>
            <a:r>
              <a:rPr lang="ru-RU" sz="2000" b="1" i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извещателей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80000"/>
              </a:lnSpc>
            </a:pPr>
            <a:r>
              <a:rPr lang="ru-RU" sz="1600" b="1" i="1" dirty="0">
                <a:solidFill>
                  <a:srgbClr val="FF0000"/>
                </a:solidFill>
              </a:rPr>
              <a:t>но не более </a:t>
            </a:r>
            <a:r>
              <a:rPr lang="ru-RU" b="1" i="1" dirty="0">
                <a:solidFill>
                  <a:srgbClr val="FF0000"/>
                </a:solidFill>
              </a:rPr>
              <a:t>700 рублей</a:t>
            </a:r>
            <a:r>
              <a:rPr lang="ru-RU" sz="1600" b="1" i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-362862" y="4574622"/>
            <a:ext cx="5206284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Единовременная денежная выплата предоставляется, если </a:t>
            </a:r>
            <a:r>
              <a:rPr lang="ru-RU" sz="2000" b="1" i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среднедушевой </a:t>
            </a:r>
            <a:endParaRPr lang="ru-RU" sz="2000" b="1" i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 Вашей </a:t>
            </a:r>
            <a:r>
              <a:rPr lang="ru-RU" sz="2000" b="1" i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многодетной семьи </a:t>
            </a:r>
          </a:p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000" b="1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превышает </a:t>
            </a:r>
            <a:r>
              <a:rPr lang="ru-RU" sz="2400" b="1" i="1" dirty="0" smtClean="0">
                <a:solidFill>
                  <a:srgbClr val="FF0000"/>
                </a:solidFill>
              </a:rPr>
              <a:t>10 </a:t>
            </a:r>
            <a:r>
              <a:rPr lang="ru-RU" sz="2400" b="1" i="1" dirty="0">
                <a:solidFill>
                  <a:srgbClr val="FF0000"/>
                </a:solidFill>
              </a:rPr>
              <a:t>184 рубля.</a:t>
            </a:r>
            <a:r>
              <a:rPr lang="ru-RU" sz="2400" b="1" dirty="0"/>
              <a:t> 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pic>
        <p:nvPicPr>
          <p:cNvPr id="1052" name="Picture 28" descr="https://tagilka.ru/upload/resize_cache/iblock/da3/950_10000_1/da3c9dc3821ebcf904a40c554fa441b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5735" y="4600138"/>
            <a:ext cx="2057380" cy="129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3906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1F2D1A1-2FED-48B8-B2AD-98CC48913945}"/>
</file>

<file path=customXml/itemProps2.xml><?xml version="1.0" encoding="utf-8"?>
<ds:datastoreItem xmlns:ds="http://schemas.openxmlformats.org/officeDocument/2006/customXml" ds:itemID="{2DF4F704-467E-4F54-A04D-E0F91CD16258}"/>
</file>

<file path=customXml/itemProps3.xml><?xml version="1.0" encoding="utf-8"?>
<ds:datastoreItem xmlns:ds="http://schemas.openxmlformats.org/officeDocument/2006/customXml" ds:itemID="{B15F312F-4F87-429F-A163-B54B406E86B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</TotalTime>
  <Words>136</Words>
  <Application>Microsoft Office PowerPoint</Application>
  <PresentationFormat>Лист A4 (210x297 мм)</PresentationFormat>
  <Paragraphs>25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cp:lastPrinted>2021-03-26T14:24:13Z</cp:lastPrinted>
  <dcterms:created xsi:type="dcterms:W3CDTF">2018-01-25T11:44:17Z</dcterms:created>
  <dcterms:modified xsi:type="dcterms:W3CDTF">2021-07-08T05:09:01Z</dcterms:modified>
</cp:coreProperties>
</file>